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sldIdLst>
    <p:sldId id="262" r:id="rId2"/>
    <p:sldId id="265" r:id="rId3"/>
    <p:sldId id="287" r:id="rId4"/>
    <p:sldId id="340" r:id="rId5"/>
    <p:sldId id="380" r:id="rId6"/>
    <p:sldId id="383" r:id="rId7"/>
    <p:sldId id="382" r:id="rId8"/>
    <p:sldId id="384" r:id="rId9"/>
    <p:sldId id="385" r:id="rId10"/>
    <p:sldId id="386" r:id="rId11"/>
    <p:sldId id="389" r:id="rId12"/>
    <p:sldId id="390" r:id="rId13"/>
    <p:sldId id="391" r:id="rId14"/>
    <p:sldId id="392" r:id="rId15"/>
    <p:sldId id="398" r:id="rId16"/>
    <p:sldId id="399" r:id="rId17"/>
    <p:sldId id="401" r:id="rId18"/>
    <p:sldId id="400" r:id="rId19"/>
    <p:sldId id="402" r:id="rId20"/>
    <p:sldId id="403" r:id="rId21"/>
    <p:sldId id="406" r:id="rId22"/>
    <p:sldId id="404" r:id="rId23"/>
    <p:sldId id="405" r:id="rId24"/>
    <p:sldId id="393" r:id="rId25"/>
    <p:sldId id="394" r:id="rId26"/>
    <p:sldId id="395" r:id="rId27"/>
    <p:sldId id="396" r:id="rId28"/>
    <p:sldId id="397" r:id="rId29"/>
    <p:sldId id="407" r:id="rId30"/>
    <p:sldId id="318" r:id="rId31"/>
    <p:sldId id="309" r:id="rId32"/>
    <p:sldId id="315" r:id="rId33"/>
    <p:sldId id="325" r:id="rId34"/>
    <p:sldId id="327" r:id="rId35"/>
    <p:sldId id="330" r:id="rId36"/>
    <p:sldId id="331" r:id="rId37"/>
    <p:sldId id="333" r:id="rId38"/>
    <p:sldId id="410" r:id="rId39"/>
    <p:sldId id="334" r:id="rId40"/>
    <p:sldId id="335" r:id="rId41"/>
    <p:sldId id="411" r:id="rId42"/>
    <p:sldId id="357" r:id="rId43"/>
    <p:sldId id="358" r:id="rId44"/>
    <p:sldId id="359" r:id="rId45"/>
    <p:sldId id="366" r:id="rId46"/>
    <p:sldId id="360" r:id="rId47"/>
    <p:sldId id="370" r:id="rId48"/>
    <p:sldId id="372" r:id="rId49"/>
    <p:sldId id="373" r:id="rId50"/>
    <p:sldId id="361" r:id="rId51"/>
    <p:sldId id="369" r:id="rId52"/>
    <p:sldId id="371" r:id="rId53"/>
    <p:sldId id="362" r:id="rId54"/>
    <p:sldId id="414" r:id="rId55"/>
    <p:sldId id="413" r:id="rId56"/>
    <p:sldId id="297" r:id="rId57"/>
    <p:sldId id="283"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02">
          <p15:clr>
            <a:srgbClr val="A4A3A4"/>
          </p15:clr>
        </p15:guide>
        <p15:guide id="2" orient="horz" pos="908">
          <p15:clr>
            <a:srgbClr val="A4A3A4"/>
          </p15:clr>
        </p15:guide>
        <p15:guide id="3" pos="5628">
          <p15:clr>
            <a:srgbClr val="A4A3A4"/>
          </p15:clr>
        </p15:guide>
        <p15:guide id="4" pos="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7184"/>
    <a:srgbClr val="ED6E64"/>
    <a:srgbClr val="D57053"/>
    <a:srgbClr val="E49B35"/>
    <a:srgbClr val="89A67A"/>
    <a:srgbClr val="ED7167"/>
    <a:srgbClr val="C79B6C"/>
    <a:srgbClr val="EBD3A2"/>
    <a:srgbClr val="ED6F65"/>
    <a:srgbClr val="5087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4" d="100"/>
          <a:sy n="94" d="100"/>
        </p:scale>
        <p:origin x="240" y="29"/>
      </p:cViewPr>
      <p:guideLst>
        <p:guide orient="horz" pos="3602"/>
        <p:guide orient="horz" pos="908"/>
        <p:guide pos="5628"/>
        <p:guide pos="876"/>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87457-8406-4863-82FB-6B4325735CFE}" type="datetimeFigureOut">
              <a:rPr lang="zh-CN" altLang="en-US" smtClean="0"/>
              <a:t>2018/1/12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A8B6AF-56FB-4DF5-A2F7-1808CE3DE430}" type="slidenum">
              <a:rPr lang="zh-CN" altLang="en-US" smtClean="0"/>
              <a:t>‹#›</a:t>
            </a:fld>
            <a:endParaRPr lang="zh-CN" altLang="en-US"/>
          </a:p>
        </p:txBody>
      </p:sp>
    </p:spTree>
    <p:extLst>
      <p:ext uri="{BB962C8B-B14F-4D97-AF65-F5344CB8AC3E}">
        <p14:creationId xmlns:p14="http://schemas.microsoft.com/office/powerpoint/2010/main" val="2524169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A8B6AF-56FB-4DF5-A2F7-1808CE3DE430}" type="slidenum">
              <a:rPr lang="zh-CN" altLang="en-US" smtClean="0"/>
              <a:t>30</a:t>
            </a:fld>
            <a:endParaRPr lang="zh-CN" altLang="en-US"/>
          </a:p>
        </p:txBody>
      </p:sp>
    </p:spTree>
    <p:extLst>
      <p:ext uri="{BB962C8B-B14F-4D97-AF65-F5344CB8AC3E}">
        <p14:creationId xmlns:p14="http://schemas.microsoft.com/office/powerpoint/2010/main" val="2805348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E10778-D782-46AB-918C-02950C9E19C4}" type="datetimeFigureOut">
              <a:rPr lang="zh-CN" altLang="en-US" smtClean="0"/>
              <a:t>2018/1/12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E10778-D782-46AB-918C-02950C9E19C4}" type="datetimeFigureOut">
              <a:rPr lang="zh-CN" altLang="en-US" smtClean="0"/>
              <a:t>2018/1/12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63C713-0A25-4B27-8294-86EE1C308F4F}" type="slidenum">
              <a:rPr lang="zh-CN" altLang="en-US" smtClean="0"/>
              <a:t>‹#›</a:t>
            </a:fld>
            <a:endParaRPr lang="zh-CN" altLang="en-US"/>
          </a:p>
        </p:txBody>
      </p:sp>
      <p:pic>
        <p:nvPicPr>
          <p:cNvPr id="8" name="图片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0"/>
            <a:ext cx="12192000" cy="68961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hyperlink" Target="http://doc.bmob.cn/data/wechat_app/develop_doc/#_15"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EE8F82"/>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F756B">
              <a:alpha val="88000"/>
            </a:srgbClr>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4" name="任意多边形 823"/>
          <p:cNvSpPr/>
          <p:nvPr/>
        </p:nvSpPr>
        <p:spPr>
          <a:xfrm flipH="1" flipV="1">
            <a:off x="4399933" y="4206056"/>
            <a:ext cx="2239155" cy="2690045"/>
          </a:xfrm>
          <a:custGeom>
            <a:avLst/>
            <a:gdLst>
              <a:gd name="connsiteX0" fmla="*/ 1850042 w 2239155"/>
              <a:gd name="connsiteY0" fmla="*/ 2690045 h 2690045"/>
              <a:gd name="connsiteX1" fmla="*/ 0 w 2239155"/>
              <a:gd name="connsiteY1" fmla="*/ 0 h 2690045"/>
              <a:gd name="connsiteX2" fmla="*/ 798132 w 2239155"/>
              <a:gd name="connsiteY2" fmla="*/ 0 h 2690045"/>
              <a:gd name="connsiteX3" fmla="*/ 2239155 w 2239155"/>
              <a:gd name="connsiteY3" fmla="*/ 2095312 h 2690045"/>
              <a:gd name="connsiteX4" fmla="*/ 1865159 w 2239155"/>
              <a:gd name="connsiteY4" fmla="*/ 2679648 h 2690045"/>
              <a:gd name="connsiteX5" fmla="*/ 1850042 w 2239155"/>
              <a:gd name="connsiteY5" fmla="*/ 2690045 h 269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155" h="2690045">
                <a:moveTo>
                  <a:pt x="1850042" y="2690045"/>
                </a:moveTo>
                <a:lnTo>
                  <a:pt x="0" y="0"/>
                </a:lnTo>
                <a:lnTo>
                  <a:pt x="798132" y="0"/>
                </a:lnTo>
                <a:lnTo>
                  <a:pt x="2239155" y="2095312"/>
                </a:lnTo>
                <a:lnTo>
                  <a:pt x="1865159" y="2679648"/>
                </a:lnTo>
                <a:lnTo>
                  <a:pt x="1850042" y="2690045"/>
                </a:lnTo>
                <a:close/>
              </a:path>
            </a:pathLst>
          </a:custGeom>
          <a:solidFill>
            <a:srgbClr val="A9BD9C"/>
          </a:solidFill>
          <a:ln>
            <a:solidFill>
              <a:srgbClr val="A9BD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09D">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V="1">
            <a:off x="500062" y="2101122"/>
            <a:ext cx="8896350" cy="51086"/>
          </a:xfrm>
          <a:prstGeom prst="ellipse">
            <a:avLst/>
          </a:prstGeom>
          <a:gradFill flip="none" rotWithShape="1">
            <a:gsLst>
              <a:gs pos="62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V="1">
            <a:off x="500062" y="3463196"/>
            <a:ext cx="8896350" cy="51086"/>
          </a:xfrm>
          <a:prstGeom prst="ellipse">
            <a:avLst/>
          </a:prstGeom>
          <a:gradFill flip="none" rotWithShape="1">
            <a:gsLst>
              <a:gs pos="70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1" name="图片 40"/>
          <p:cNvPicPr>
            <a:picLocks noChangeAspect="1"/>
          </p:cNvPicPr>
          <p:nvPr/>
        </p:nvPicPr>
        <p:blipFill rotWithShape="1">
          <a:blip r:embed="rId2" cstate="print">
            <a:extLst>
              <a:ext uri="{28A0092B-C50C-407E-A947-70E740481C1C}">
                <a14:useLocalDpi xmlns:a14="http://schemas.microsoft.com/office/drawing/2010/main" val="0"/>
              </a:ext>
            </a:extLst>
          </a:blip>
          <a:srcRect l="156" t="30898" r="26794" b="49213"/>
          <a:stretch>
            <a:fillRect/>
          </a:stretch>
        </p:blipFill>
        <p:spPr>
          <a:xfrm>
            <a:off x="525759" y="2124726"/>
            <a:ext cx="8906237" cy="1371601"/>
          </a:xfrm>
          <a:prstGeom prst="rect">
            <a:avLst/>
          </a:prstGeom>
        </p:spPr>
      </p:pic>
      <p:sp>
        <p:nvSpPr>
          <p:cNvPr id="534" name="任意多边形 533"/>
          <p:cNvSpPr/>
          <p:nvPr/>
        </p:nvSpPr>
        <p:spPr>
          <a:xfrm flipH="1" flipV="1">
            <a:off x="4012411" y="420605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solidFill>
          <a:ln>
            <a:solidFill>
              <a:srgbClr val="89A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a:off x="2147990" y="4206055"/>
            <a:ext cx="2243162" cy="2702024"/>
          </a:xfrm>
          <a:custGeom>
            <a:avLst/>
            <a:gdLst>
              <a:gd name="connsiteX0" fmla="*/ 296787 w 2243162"/>
              <a:gd name="connsiteY0" fmla="*/ 2270482 h 2702024"/>
              <a:gd name="connsiteX1" fmla="*/ 593574 w 2243162"/>
              <a:gd name="connsiteY1" fmla="*/ 2702024 h 2702024"/>
              <a:gd name="connsiteX2" fmla="*/ 0 w 2243162"/>
              <a:gd name="connsiteY2" fmla="*/ 2702024 h 2702024"/>
              <a:gd name="connsiteX3" fmla="*/ 1852001 w 2243162"/>
              <a:gd name="connsiteY3" fmla="*/ 0 h 2702024"/>
              <a:gd name="connsiteX4" fmla="*/ 1874186 w 2243162"/>
              <a:gd name="connsiteY4" fmla="*/ 15258 h 2702024"/>
              <a:gd name="connsiteX5" fmla="*/ 2101791 w 2243162"/>
              <a:gd name="connsiteY5" fmla="*/ 370872 h 2702024"/>
              <a:gd name="connsiteX6" fmla="*/ 2099207 w 2243162"/>
              <a:gd name="connsiteY6" fmla="*/ 372649 h 2702024"/>
              <a:gd name="connsiteX7" fmla="*/ 2152853 w 2243162"/>
              <a:gd name="connsiteY7" fmla="*/ 450653 h 2702024"/>
              <a:gd name="connsiteX8" fmla="*/ 2243162 w 2243162"/>
              <a:gd name="connsiteY8" fmla="*/ 591754 h 2702024"/>
              <a:gd name="connsiteX9" fmla="*/ 800090 w 2243162"/>
              <a:gd name="connsiteY9" fmla="*/ 2690045 h 2702024"/>
              <a:gd name="connsiteX10" fmla="*/ 591618 w 2243162"/>
              <a:gd name="connsiteY10" fmla="*/ 2690045 h 2702024"/>
              <a:gd name="connsiteX11" fmla="*/ 296788 w 2243162"/>
              <a:gd name="connsiteY11" fmla="*/ 2261349 h 270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3162" h="2702024">
                <a:moveTo>
                  <a:pt x="296787" y="2270482"/>
                </a:moveTo>
                <a:lnTo>
                  <a:pt x="593574" y="2702024"/>
                </a:lnTo>
                <a:lnTo>
                  <a:pt x="0" y="2702024"/>
                </a:lnTo>
                <a:close/>
                <a:moveTo>
                  <a:pt x="1852001" y="0"/>
                </a:moveTo>
                <a:lnTo>
                  <a:pt x="1874186" y="15258"/>
                </a:lnTo>
                <a:lnTo>
                  <a:pt x="2101791" y="370872"/>
                </a:lnTo>
                <a:lnTo>
                  <a:pt x="2099207" y="372649"/>
                </a:lnTo>
                <a:lnTo>
                  <a:pt x="2152853" y="450653"/>
                </a:lnTo>
                <a:lnTo>
                  <a:pt x="2243162" y="591754"/>
                </a:lnTo>
                <a:lnTo>
                  <a:pt x="800090" y="2690045"/>
                </a:lnTo>
                <a:lnTo>
                  <a:pt x="591618" y="2690045"/>
                </a:lnTo>
                <a:lnTo>
                  <a:pt x="296788" y="2261349"/>
                </a:lnTo>
                <a:close/>
              </a:path>
            </a:pathLst>
          </a:custGeom>
          <a:solidFill>
            <a:srgbClr val="A2B894">
              <a:alpha val="91000"/>
            </a:srgbClr>
          </a:solidFill>
          <a:ln>
            <a:solidFill>
              <a:srgbClr val="A9BD9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solidFill>
          <a:ln>
            <a:solidFill>
              <a:srgbClr val="50879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D957C"/>
          </a:solidFill>
          <a:ln>
            <a:solidFill>
              <a:srgbClr val="DD95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solidFill>
          <a:ln>
            <a:solidFill>
              <a:srgbClr val="D57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任意多边形 647"/>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solidFill>
          <a:ln>
            <a:solidFill>
              <a:srgbClr val="ED6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solidFill>
          <a:ln>
            <a:solidFill>
              <a:srgbClr val="3778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30728C">
              <a:alpha val="59000"/>
            </a:srgbClr>
          </a:solidFill>
          <a:ln>
            <a:solidFill>
              <a:srgbClr val="7CA5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7CA5A8"/>
          </a:solidFill>
          <a:ln>
            <a:solidFill>
              <a:srgbClr val="7BA3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solidFill>
          <a:ln>
            <a:solidFill>
              <a:srgbClr val="E49B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87000"/>
            </a:srgbClr>
          </a:solidFill>
          <a:ln>
            <a:solidFill>
              <a:srgbClr val="E5A64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87000"/>
            </a:srgbClr>
          </a:solidFill>
          <a:ln>
            <a:solidFill>
              <a:srgbClr val="E5A64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D957C">
              <a:alpha val="76000"/>
            </a:srgbClr>
          </a:solidFill>
          <a:ln>
            <a:solidFill>
              <a:srgbClr val="E2AB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矩形 712"/>
          <p:cNvSpPr/>
          <p:nvPr/>
        </p:nvSpPr>
        <p:spPr>
          <a:xfrm>
            <a:off x="0" y="453529"/>
            <a:ext cx="686812" cy="463303"/>
          </a:xfrm>
          <a:prstGeom prst="rect">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4" name="TextBox 40"/>
          <p:cNvSpPr txBox="1"/>
          <p:nvPr/>
        </p:nvSpPr>
        <p:spPr>
          <a:xfrm>
            <a:off x="832746" y="479590"/>
            <a:ext cx="2727749" cy="461665"/>
          </a:xfrm>
          <a:prstGeom prst="rect">
            <a:avLst/>
          </a:prstGeom>
          <a:noFill/>
        </p:spPr>
        <p:txBody>
          <a:bodyPr wrap="square" rtlCol="0" anchor="ctr">
            <a:spAutoFit/>
          </a:bodyPr>
          <a:lstStyle/>
          <a:p>
            <a:r>
              <a:rPr lang="zh-CN" altLang="en-US" sz="2400" dirty="0" smtClean="0">
                <a:solidFill>
                  <a:srgbClr val="346182"/>
                </a:solidFill>
                <a:latin typeface="微软雅黑" panose="020B0503020204020204" pitchFamily="34" charset="-122"/>
                <a:ea typeface="微软雅黑" panose="020B0503020204020204" pitchFamily="34" charset="-122"/>
              </a:rPr>
              <a:t>浙江大学</a:t>
            </a:r>
            <a:r>
              <a:rPr lang="zh-CN" altLang="en-US" sz="2400" dirty="0">
                <a:solidFill>
                  <a:srgbClr val="346182"/>
                </a:solidFill>
                <a:latin typeface="微软雅黑" panose="020B0503020204020204" pitchFamily="34" charset="-122"/>
                <a:ea typeface="微软雅黑" panose="020B0503020204020204" pitchFamily="34" charset="-122"/>
              </a:rPr>
              <a:t>城市</a:t>
            </a:r>
            <a:r>
              <a:rPr lang="zh-CN" altLang="en-US" sz="2400" dirty="0" smtClean="0">
                <a:solidFill>
                  <a:srgbClr val="346182"/>
                </a:solidFill>
                <a:latin typeface="微软雅黑" panose="020B0503020204020204" pitchFamily="34" charset="-122"/>
                <a:ea typeface="微软雅黑" panose="020B0503020204020204" pitchFamily="34" charset="-122"/>
              </a:rPr>
              <a:t>学院</a:t>
            </a:r>
            <a:endParaRPr lang="zh-CN" altLang="en-US" sz="2400" dirty="0">
              <a:solidFill>
                <a:srgbClr val="346182"/>
              </a:solidFill>
              <a:latin typeface="微软雅黑" panose="020B0503020204020204" pitchFamily="34" charset="-122"/>
              <a:ea typeface="微软雅黑" panose="020B0503020204020204" pitchFamily="34" charset="-122"/>
            </a:endParaRPr>
          </a:p>
        </p:txBody>
      </p:sp>
      <p:cxnSp>
        <p:nvCxnSpPr>
          <p:cNvPr id="715" name="直接连接符 714"/>
          <p:cNvCxnSpPr/>
          <p:nvPr/>
        </p:nvCxnSpPr>
        <p:spPr>
          <a:xfrm>
            <a:off x="789728" y="452710"/>
            <a:ext cx="0" cy="464941"/>
          </a:xfrm>
          <a:prstGeom prst="line">
            <a:avLst/>
          </a:prstGeom>
          <a:ln w="19050">
            <a:solidFill>
              <a:srgbClr val="346182"/>
            </a:solidFill>
          </a:ln>
        </p:spPr>
        <p:style>
          <a:lnRef idx="1">
            <a:schemeClr val="accent1"/>
          </a:lnRef>
          <a:fillRef idx="0">
            <a:schemeClr val="accent1"/>
          </a:fillRef>
          <a:effectRef idx="0">
            <a:schemeClr val="accent1"/>
          </a:effectRef>
          <a:fontRef idx="minor">
            <a:schemeClr val="tx1"/>
          </a:fontRef>
        </p:style>
      </p:cxnSp>
      <p:sp>
        <p:nvSpPr>
          <p:cNvPr id="828" name="矩形 827"/>
          <p:cNvSpPr/>
          <p:nvPr/>
        </p:nvSpPr>
        <p:spPr>
          <a:xfrm>
            <a:off x="1848485" y="2408555"/>
            <a:ext cx="7346315" cy="768350"/>
          </a:xfrm>
          <a:prstGeom prst="rect">
            <a:avLst/>
          </a:prstGeom>
        </p:spPr>
        <p:txBody>
          <a:bodyPr wrap="square">
            <a:spAutoFit/>
          </a:bodyPr>
          <a:lstStyle/>
          <a:p>
            <a:pPr algn="dist">
              <a:spcAft>
                <a:spcPts val="0"/>
              </a:spcAft>
            </a:pPr>
            <a:r>
              <a:rPr lang="zh-CN" altLang="en-US" sz="4400" b="1" kern="100" dirty="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招聘信息管理系统</a:t>
            </a:r>
            <a:r>
              <a:rPr lang="zh-CN" altLang="en-US" sz="4400" b="1" kern="100" dirty="0" smtClean="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2800" b="1" kern="100" dirty="0">
              <a:solidFill>
                <a:srgbClr val="315B7B"/>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88000"/>
            </a:srgbClr>
          </a:solidFill>
          <a:ln>
            <a:solidFill>
              <a:srgbClr val="ED8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195025" y="3611513"/>
            <a:ext cx="3685305" cy="1476375"/>
          </a:xfrm>
          <a:prstGeom prst="rect">
            <a:avLst/>
          </a:prstGeom>
          <a:noFill/>
        </p:spPr>
        <p:txBody>
          <a:bodyPr wrap="square" rtlCol="0">
            <a:spAutoFit/>
          </a:bodyPr>
          <a:lstStyle/>
          <a:p>
            <a:pPr algn="ctr"/>
            <a:r>
              <a:rPr lang="en-US" altLang="zh-CN" dirty="0" smtClean="0">
                <a:solidFill>
                  <a:srgbClr val="346182"/>
                </a:solidFill>
                <a:latin typeface="微软雅黑" panose="020B0503020204020204" pitchFamily="34" charset="-122"/>
                <a:ea typeface="微软雅黑" panose="020B0503020204020204" pitchFamily="34" charset="-122"/>
              </a:rPr>
              <a:t>                       G02</a:t>
            </a:r>
            <a:r>
              <a:rPr lang="zh-CN" altLang="en-US" dirty="0" smtClean="0">
                <a:solidFill>
                  <a:srgbClr val="346182"/>
                </a:solidFill>
                <a:latin typeface="微软雅黑" panose="020B0503020204020204" pitchFamily="34" charset="-122"/>
                <a:ea typeface="微软雅黑" panose="020B0503020204020204" pitchFamily="34" charset="-122"/>
              </a:rPr>
              <a:t>小组</a:t>
            </a:r>
            <a:endParaRPr lang="en-US" altLang="zh-CN" dirty="0" smtClean="0">
              <a:solidFill>
                <a:srgbClr val="346182"/>
              </a:solidFill>
              <a:latin typeface="微软雅黑" panose="020B0503020204020204" pitchFamily="34" charset="-122"/>
              <a:ea typeface="微软雅黑" panose="020B0503020204020204" pitchFamily="34" charset="-122"/>
            </a:endParaRPr>
          </a:p>
          <a:p>
            <a:pPr algn="ctr"/>
            <a:r>
              <a:rPr lang="zh-CN" altLang="en-US" dirty="0" smtClean="0">
                <a:solidFill>
                  <a:srgbClr val="346182"/>
                </a:solidFill>
                <a:latin typeface="微软雅黑" panose="020B0503020204020204" pitchFamily="34" charset="-122"/>
                <a:ea typeface="微软雅黑" panose="020B0503020204020204" pitchFamily="34" charset="-122"/>
              </a:rPr>
              <a:t>成员：陈先锋 </a:t>
            </a:r>
            <a:r>
              <a:rPr lang="en-US" altLang="zh-CN" dirty="0" smtClean="0">
                <a:solidFill>
                  <a:srgbClr val="346182"/>
                </a:solidFill>
                <a:latin typeface="微软雅黑" panose="020B0503020204020204" pitchFamily="34" charset="-122"/>
                <a:ea typeface="微软雅黑" panose="020B0503020204020204" pitchFamily="34" charset="-122"/>
              </a:rPr>
              <a:t>31501085 </a:t>
            </a:r>
          </a:p>
          <a:p>
            <a:pPr algn="ctr"/>
            <a:r>
              <a:rPr lang="zh-CN" altLang="en-US" dirty="0" smtClean="0">
                <a:solidFill>
                  <a:srgbClr val="346182"/>
                </a:solidFill>
                <a:latin typeface="微软雅黑" panose="020B0503020204020204" pitchFamily="34" charset="-122"/>
                <a:ea typeface="微软雅黑" panose="020B0503020204020204" pitchFamily="34" charset="-122"/>
              </a:rPr>
              <a:t> </a:t>
            </a:r>
            <a:r>
              <a:rPr lang="en-US" altLang="zh-CN" dirty="0">
                <a:solidFill>
                  <a:srgbClr val="346182"/>
                </a:solidFill>
                <a:latin typeface="微软雅黑" panose="020B0503020204020204" pitchFamily="34" charset="-122"/>
                <a:ea typeface="微软雅黑" panose="020B0503020204020204" pitchFamily="34" charset="-122"/>
              </a:rPr>
              <a:t> </a:t>
            </a:r>
            <a:r>
              <a:rPr lang="en-US" altLang="zh-CN" dirty="0" smtClean="0">
                <a:solidFill>
                  <a:srgbClr val="346182"/>
                </a:solidFill>
                <a:latin typeface="微软雅黑" panose="020B0503020204020204" pitchFamily="34" charset="-122"/>
                <a:ea typeface="微软雅黑" panose="020B0503020204020204" pitchFamily="34" charset="-122"/>
              </a:rPr>
              <a:t>        </a:t>
            </a:r>
            <a:r>
              <a:rPr lang="zh-CN" altLang="en-US" dirty="0" smtClean="0">
                <a:solidFill>
                  <a:srgbClr val="346182"/>
                </a:solidFill>
                <a:latin typeface="微软雅黑" panose="020B0503020204020204" pitchFamily="34" charset="-122"/>
                <a:ea typeface="微软雅黑" panose="020B0503020204020204" pitchFamily="34" charset="-122"/>
              </a:rPr>
              <a:t>张</a:t>
            </a:r>
            <a:r>
              <a:rPr lang="zh-CN" altLang="en-US" dirty="0">
                <a:solidFill>
                  <a:srgbClr val="346182"/>
                </a:solidFill>
                <a:latin typeface="微软雅黑" panose="020B0503020204020204" pitchFamily="34" charset="-122"/>
                <a:ea typeface="微软雅黑" panose="020B0503020204020204" pitchFamily="34" charset="-122"/>
              </a:rPr>
              <a:t>郦</a:t>
            </a:r>
            <a:r>
              <a:rPr lang="zh-CN" altLang="en-US" dirty="0" smtClean="0">
                <a:solidFill>
                  <a:srgbClr val="346182"/>
                </a:solidFill>
                <a:latin typeface="微软雅黑" panose="020B0503020204020204" pitchFamily="34" charset="-122"/>
                <a:ea typeface="微软雅黑" panose="020B0503020204020204" pitchFamily="34" charset="-122"/>
              </a:rPr>
              <a:t>楠 </a:t>
            </a:r>
            <a:r>
              <a:rPr lang="en-US" altLang="zh-CN" dirty="0" smtClean="0">
                <a:solidFill>
                  <a:srgbClr val="346182"/>
                </a:solidFill>
                <a:latin typeface="微软雅黑" panose="020B0503020204020204" pitchFamily="34" charset="-122"/>
                <a:ea typeface="微软雅黑" panose="020B0503020204020204" pitchFamily="34" charset="-122"/>
              </a:rPr>
              <a:t>31501204 </a:t>
            </a:r>
          </a:p>
          <a:p>
            <a:pPr algn="ctr"/>
            <a:r>
              <a:rPr lang="en-US" altLang="zh-CN" dirty="0">
                <a:solidFill>
                  <a:srgbClr val="346182"/>
                </a:solidFill>
                <a:latin typeface="微软雅黑" panose="020B0503020204020204" pitchFamily="34" charset="-122"/>
                <a:ea typeface="微软雅黑" panose="020B0503020204020204" pitchFamily="34" charset="-122"/>
              </a:rPr>
              <a:t> </a:t>
            </a:r>
            <a:r>
              <a:rPr lang="en-US" altLang="zh-CN" dirty="0" smtClean="0">
                <a:solidFill>
                  <a:srgbClr val="346182"/>
                </a:solidFill>
                <a:latin typeface="微软雅黑" panose="020B0503020204020204" pitchFamily="34" charset="-122"/>
                <a:ea typeface="微软雅黑" panose="020B0503020204020204" pitchFamily="34" charset="-122"/>
              </a:rPr>
              <a:t>         </a:t>
            </a:r>
            <a:r>
              <a:rPr lang="zh-CN" altLang="en-US" dirty="0" smtClean="0">
                <a:solidFill>
                  <a:srgbClr val="346182"/>
                </a:solidFill>
                <a:latin typeface="微软雅黑" panose="020B0503020204020204" pitchFamily="34" charset="-122"/>
                <a:ea typeface="微软雅黑" panose="020B0503020204020204" pitchFamily="34" charset="-122"/>
              </a:rPr>
              <a:t>陈星宇 </a:t>
            </a:r>
            <a:r>
              <a:rPr lang="en-US" altLang="zh-CN" dirty="0" smtClean="0">
                <a:solidFill>
                  <a:srgbClr val="346182"/>
                </a:solidFill>
                <a:latin typeface="微软雅黑" panose="020B0503020204020204" pitchFamily="34" charset="-122"/>
                <a:ea typeface="微软雅黑" panose="020B0503020204020204" pitchFamily="34" charset="-122"/>
              </a:rPr>
              <a:t>31501086 </a:t>
            </a:r>
          </a:p>
          <a:p>
            <a:pPr algn="ctr"/>
            <a:endParaRPr lang="zh-CN" altLang="en-US" dirty="0">
              <a:solidFill>
                <a:srgbClr val="346182"/>
              </a:solidFill>
              <a:latin typeface="微软雅黑" panose="020B0503020204020204" pitchFamily="34" charset="-122"/>
              <a:ea typeface="微软雅黑" panose="020B0503020204020204" pitchFamily="34" charset="-122"/>
            </a:endParaRPr>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82000"/>
            </a:srgbClr>
          </a:solidFill>
          <a:ln>
            <a:solidFill>
              <a:srgbClr val="EE6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39161" y="3611513"/>
            <a:ext cx="2079625" cy="922020"/>
          </a:xfrm>
          <a:prstGeom prst="rect">
            <a:avLst/>
          </a:prstGeom>
          <a:noFill/>
        </p:spPr>
        <p:txBody>
          <a:bodyPr wrap="none" rtlCol="0">
            <a:spAutoFit/>
          </a:bodyPr>
          <a:lstStyle/>
          <a:p>
            <a:pPr algn="ctr"/>
            <a:r>
              <a:rPr lang="zh-CN" altLang="en-US" dirty="0">
                <a:solidFill>
                  <a:srgbClr val="346182"/>
                </a:solidFill>
                <a:latin typeface="微软雅黑" panose="020B0503020204020204" pitchFamily="34" charset="-122"/>
                <a:ea typeface="微软雅黑" panose="020B0503020204020204" pitchFamily="34" charset="-122"/>
              </a:rPr>
              <a:t>指导老师：杨枨</a:t>
            </a:r>
          </a:p>
          <a:p>
            <a:pPr algn="ctr"/>
            <a:r>
              <a:rPr lang="en-US" altLang="zh-CN" dirty="0" smtClean="0">
                <a:solidFill>
                  <a:srgbClr val="346182"/>
                </a:solidFill>
                <a:latin typeface="微软雅黑" panose="020B0503020204020204" pitchFamily="34" charset="-122"/>
                <a:ea typeface="微软雅黑" panose="020B0503020204020204" pitchFamily="34" charset="-122"/>
              </a:rPr>
              <a:t>		 </a:t>
            </a:r>
            <a:endParaRPr lang="en-US" altLang="zh-CN" dirty="0">
              <a:solidFill>
                <a:srgbClr val="346182"/>
              </a:solidFill>
              <a:latin typeface="微软雅黑" panose="020B0503020204020204" pitchFamily="34" charset="-122"/>
              <a:ea typeface="微软雅黑" panose="020B0503020204020204" pitchFamily="34" charset="-122"/>
            </a:endParaRPr>
          </a:p>
          <a:p>
            <a:pPr algn="ctr"/>
            <a:r>
              <a:rPr lang="en-US" altLang="zh-CN" dirty="0">
                <a:solidFill>
                  <a:srgbClr val="346182"/>
                </a:solidFill>
                <a:latin typeface="微软雅黑" panose="020B0503020204020204" pitchFamily="34" charset="-122"/>
                <a:ea typeface="微软雅黑" panose="020B0503020204020204" pitchFamily="34" charset="-122"/>
              </a:rPr>
              <a:t>	</a:t>
            </a:r>
            <a:endParaRPr lang="zh-CN" altLang="en-US" dirty="0">
              <a:solidFill>
                <a:srgbClr val="346182"/>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1608" y="-380197"/>
            <a:ext cx="2969741" cy="29697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8"/>
                                        </p:tgtEl>
                                        <p:attrNameLst>
                                          <p:attrName>style.visibility</p:attrName>
                                        </p:attrNameLst>
                                      </p:cBhvr>
                                      <p:to>
                                        <p:strVal val="visible"/>
                                      </p:to>
                                    </p:set>
                                    <p:anim calcmode="lin" valueType="num">
                                      <p:cBhvr additive="base">
                                        <p:cTn id="7" dur="500" fill="hold"/>
                                        <p:tgtEl>
                                          <p:spTgt spid="828"/>
                                        </p:tgtEl>
                                        <p:attrNameLst>
                                          <p:attrName>ppt_x</p:attrName>
                                        </p:attrNameLst>
                                      </p:cBhvr>
                                      <p:tavLst>
                                        <p:tav tm="0">
                                          <p:val>
                                            <p:strVal val="#ppt_x"/>
                                          </p:val>
                                        </p:tav>
                                        <p:tav tm="100000">
                                          <p:val>
                                            <p:strVal val="#ppt_x"/>
                                          </p:val>
                                        </p:tav>
                                      </p:tavLst>
                                    </p:anim>
                                    <p:anim calcmode="lin" valueType="num">
                                      <p:cBhvr additive="base">
                                        <p:cTn id="8" dur="500" fill="hold"/>
                                        <p:tgtEl>
                                          <p:spTgt spid="8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 grpId="0"/>
      <p:bldP spid="5"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3</a:t>
            </a:r>
          </a:p>
        </p:txBody>
      </p:sp>
      <p:sp>
        <p:nvSpPr>
          <p:cNvPr id="40" name="矩形 39"/>
          <p:cNvSpPr/>
          <p:nvPr/>
        </p:nvSpPr>
        <p:spPr>
          <a:xfrm>
            <a:off x="1683748" y="364022"/>
            <a:ext cx="17068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可行性评估</a:t>
            </a:r>
          </a:p>
        </p:txBody>
      </p:sp>
      <p:sp>
        <p:nvSpPr>
          <p:cNvPr id="2" name="文本框 1"/>
          <p:cNvSpPr txBox="1"/>
          <p:nvPr/>
        </p:nvSpPr>
        <p:spPr>
          <a:xfrm>
            <a:off x="911860" y="1071245"/>
            <a:ext cx="9051925" cy="2922905"/>
          </a:xfrm>
          <a:prstGeom prst="rect">
            <a:avLst/>
          </a:prstGeom>
          <a:noFill/>
          <a:ln w="9525">
            <a:noFill/>
          </a:ln>
        </p:spPr>
        <p:txBody>
          <a:bodyPr wrap="square">
            <a:spAutoFit/>
          </a:bodyPr>
          <a:lstStyle/>
          <a:p>
            <a:pPr indent="0"/>
            <a:r>
              <a:rPr lang="zh-CN" altLang="en-US" sz="4000" b="1" dirty="0">
                <a:latin typeface="黑体" panose="02010609060101010101" charset="-122"/>
                <a:ea typeface="黑体" panose="02010609060101010101" charset="-122"/>
                <a:cs typeface="黑体" panose="02010609060101010101" charset="-122"/>
              </a:rPr>
              <a:t>操作可行性</a:t>
            </a:r>
          </a:p>
          <a:p>
            <a:pPr indent="0"/>
            <a:r>
              <a:rPr lang="zh-CN" altLang="en-US" sz="2400" b="0" dirty="0">
                <a:latin typeface="宋体" panose="02010600030101010101" pitchFamily="2" charset="-122"/>
                <a:ea typeface="宋体" panose="02010600030101010101" pitchFamily="2" charset="-122"/>
                <a:cs typeface="宋体" panose="02010600030101010101" pitchFamily="2" charset="-122"/>
              </a:rPr>
              <a:t>  目标用户为浙江大学城市学院大学学生、管理实习招聘的老师以及校外参与招聘的企业，他们均具备基本的智能手机使用经验，在经过</a:t>
            </a:r>
            <a:r>
              <a:rPr lang="en-US" altLang="zh-CN" sz="2400" b="0" dirty="0">
                <a:latin typeface="宋体" panose="02010600030101010101" pitchFamily="2" charset="-122"/>
                <a:ea typeface="宋体" panose="02010600030101010101" pitchFamily="2" charset="-122"/>
                <a:cs typeface="宋体" panose="02010600030101010101" pitchFamily="2" charset="-122"/>
              </a:rPr>
              <a:t>2</a:t>
            </a:r>
            <a:r>
              <a:rPr lang="zh-CN" altLang="en-US" sz="2400" b="0" dirty="0">
                <a:latin typeface="宋体" panose="02010600030101010101" pitchFamily="2" charset="-122"/>
                <a:ea typeface="宋体" panose="02010600030101010101" pitchFamily="2" charset="-122"/>
                <a:cs typeface="宋体" panose="02010600030101010101" pitchFamily="2" charset="-122"/>
              </a:rPr>
              <a:t>小时或更短时间的培训之后，可以完全掌握，而且微信小程序基于微信，所以开发成本低、周期短，远远低于传统</a:t>
            </a:r>
            <a:r>
              <a:rPr lang="en-US" altLang="zh-CN" sz="2400" b="0" dirty="0">
                <a:latin typeface="宋体" panose="02010600030101010101" pitchFamily="2" charset="-122"/>
                <a:ea typeface="宋体" panose="02010600030101010101" pitchFamily="2" charset="-122"/>
                <a:cs typeface="宋体" panose="02010600030101010101" pitchFamily="2" charset="-122"/>
              </a:rPr>
              <a:t>AP</a:t>
            </a:r>
            <a:r>
              <a:rPr lang="en-US" altLang="zh-CN" sz="2400" b="0" dirty="0">
                <a:latin typeface="Times New Roman" panose="02020603050405020304" pitchFamily="18" charset="0"/>
                <a:cs typeface="Times New Roman" panose="02020603050405020304" pitchFamily="18" charset="0"/>
              </a:rPr>
              <a:t>P</a:t>
            </a:r>
            <a:r>
              <a:rPr lang="zh-CN" altLang="en-US" sz="2400" b="0" dirty="0">
                <a:latin typeface="宋体" panose="02010600030101010101" pitchFamily="2" charset="-122"/>
                <a:ea typeface="宋体" panose="02010600030101010101" pitchFamily="2" charset="-122"/>
                <a:cs typeface="宋体" panose="02010600030101010101" pitchFamily="2" charset="-122"/>
              </a:rPr>
              <a:t>、用户体验佳，无需下载安装及卸载，即开即用，用完即走、依托微信，可关联公众号，营销推广更简单、更高效。</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4</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5" name="矩形 44"/>
          <p:cNvSpPr/>
          <p:nvPr/>
        </p:nvSpPr>
        <p:spPr>
          <a:xfrm>
            <a:off x="777268" y="1355731"/>
            <a:ext cx="2339102" cy="461665"/>
          </a:xfrm>
          <a:prstGeom prst="rect">
            <a:avLst/>
          </a:prstGeom>
        </p:spPr>
        <p:txBody>
          <a:bodyPr wrap="none">
            <a:spAutoFit/>
          </a:bodyPr>
          <a:lstStyle/>
          <a:p>
            <a:r>
              <a:rPr lang="zh-CN" altLang="en-US" sz="2400" b="1" dirty="0" smtClean="0">
                <a:solidFill>
                  <a:srgbClr val="346182"/>
                </a:solidFill>
                <a:latin typeface="微软雅黑" panose="020B0503020204020204" pitchFamily="34" charset="-122"/>
                <a:ea typeface="微软雅黑" panose="020B0503020204020204" pitchFamily="34" charset="-122"/>
              </a:rPr>
              <a:t>用户类型及代表</a:t>
            </a:r>
            <a:endParaRPr lang="zh-CN" altLang="en-US" sz="2400" b="1" dirty="0">
              <a:solidFill>
                <a:srgbClr val="346182"/>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93636" y="2120352"/>
            <a:ext cx="9483402" cy="830997"/>
          </a:xfrm>
          <a:prstGeom prst="rect">
            <a:avLst/>
          </a:prstGeom>
          <a:noFill/>
        </p:spPr>
        <p:txBody>
          <a:bodyPr wrap="square" rtlCol="0">
            <a:spAutoFit/>
          </a:bodyPr>
          <a:lstStyle/>
          <a:p>
            <a:r>
              <a:rPr lang="zh-CN" altLang="zh-CN" sz="2400" dirty="0"/>
              <a:t>本</a:t>
            </a:r>
            <a:r>
              <a:rPr lang="zh-CN" altLang="zh-CN" sz="2400" dirty="0" smtClean="0"/>
              <a:t>软件</a:t>
            </a:r>
            <a:r>
              <a:rPr lang="zh-CN" altLang="en-US" sz="2400" dirty="0" smtClean="0"/>
              <a:t>所针对的用户类型暂时考虑的主要</a:t>
            </a:r>
            <a:r>
              <a:rPr lang="zh-CN" altLang="zh-CN" sz="2400" dirty="0" smtClean="0"/>
              <a:t>是</a:t>
            </a:r>
            <a:r>
              <a:rPr lang="zh-CN" altLang="zh-CN" sz="2400" dirty="0"/>
              <a:t>浙大城院计算分院的学生、面向该类学生招聘的企业公司以及计算分院</a:t>
            </a:r>
            <a:r>
              <a:rPr lang="zh-CN" altLang="zh-CN" sz="2400" dirty="0" smtClean="0"/>
              <a:t>老师</a:t>
            </a:r>
            <a:r>
              <a:rPr lang="zh-CN" altLang="en-US" sz="2400" dirty="0" smtClean="0"/>
              <a:t>。</a:t>
            </a:r>
            <a:endParaRPr lang="zh-CN" altLang="en-US" sz="2000" dirty="0"/>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 </a:t>
            </a:r>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7" name="文本框 6"/>
          <p:cNvSpPr txBox="1"/>
          <p:nvPr/>
        </p:nvSpPr>
        <p:spPr>
          <a:xfrm>
            <a:off x="480486" y="1034963"/>
            <a:ext cx="9483402" cy="461665"/>
          </a:xfrm>
          <a:prstGeom prst="rect">
            <a:avLst/>
          </a:prstGeom>
          <a:noFill/>
        </p:spPr>
        <p:txBody>
          <a:bodyPr wrap="square" rtlCol="0">
            <a:spAutoFit/>
          </a:bodyPr>
          <a:lstStyle/>
          <a:p>
            <a:r>
              <a:rPr lang="zh-CN" altLang="en-US" sz="2400" b="1" dirty="0">
                <a:solidFill>
                  <a:srgbClr val="346182"/>
                </a:solidFill>
                <a:latin typeface="微软雅黑" panose="020B0503020204020204" pitchFamily="34" charset="-122"/>
                <a:ea typeface="微软雅黑" panose="020B0503020204020204" pitchFamily="34" charset="-122"/>
              </a:rPr>
              <a:t>代表</a:t>
            </a:r>
            <a:r>
              <a:rPr lang="en-US" altLang="zh-CN" sz="2400" b="1" dirty="0">
                <a:solidFill>
                  <a:srgbClr val="346182"/>
                </a:solidFill>
                <a:latin typeface="微软雅黑" panose="020B0503020204020204" pitchFamily="34" charset="-122"/>
                <a:ea typeface="微软雅黑" panose="020B0503020204020204" pitchFamily="34" charset="-122"/>
              </a:rPr>
              <a:t>1</a:t>
            </a:r>
            <a:r>
              <a:rPr lang="zh-CN" altLang="en-US" sz="2400" b="1" dirty="0">
                <a:solidFill>
                  <a:srgbClr val="346182"/>
                </a:solidFill>
                <a:latin typeface="微软雅黑" panose="020B0503020204020204" pitchFamily="34" charset="-122"/>
                <a:ea typeface="微软雅黑" panose="020B0503020204020204" pitchFamily="34" charset="-122"/>
              </a:rPr>
              <a:t>：学生</a:t>
            </a:r>
          </a:p>
        </p:txBody>
      </p:sp>
      <p:pic>
        <p:nvPicPr>
          <p:cNvPr id="3" name="图片 2" descr="微信图片1"/>
          <p:cNvPicPr>
            <a:picLocks noChangeAspect="1"/>
          </p:cNvPicPr>
          <p:nvPr/>
        </p:nvPicPr>
        <p:blipFill>
          <a:blip r:embed="rId2"/>
          <a:stretch>
            <a:fillRect/>
          </a:stretch>
        </p:blipFill>
        <p:spPr>
          <a:xfrm>
            <a:off x="361315" y="1590040"/>
            <a:ext cx="4885055" cy="3497580"/>
          </a:xfrm>
          <a:prstGeom prst="rect">
            <a:avLst/>
          </a:prstGeom>
        </p:spPr>
      </p:pic>
      <p:pic>
        <p:nvPicPr>
          <p:cNvPr id="4" name="图片 3" descr="微信图片_20171114215400"/>
          <p:cNvPicPr>
            <a:picLocks noChangeAspect="1"/>
          </p:cNvPicPr>
          <p:nvPr/>
        </p:nvPicPr>
        <p:blipFill>
          <a:blip r:embed="rId3"/>
          <a:stretch>
            <a:fillRect/>
          </a:stretch>
        </p:blipFill>
        <p:spPr>
          <a:xfrm>
            <a:off x="8734599" y="674913"/>
            <a:ext cx="3069590" cy="5461000"/>
          </a:xfrm>
          <a:prstGeom prst="rect">
            <a:avLst/>
          </a:prstGeom>
        </p:spPr>
      </p:pic>
      <p:pic>
        <p:nvPicPr>
          <p:cNvPr id="5" name="图片 4" descr="微信图片_20171114215352"/>
          <p:cNvPicPr>
            <a:picLocks noChangeAspect="1"/>
          </p:cNvPicPr>
          <p:nvPr/>
        </p:nvPicPr>
        <p:blipFill>
          <a:blip r:embed="rId4"/>
          <a:stretch>
            <a:fillRect/>
          </a:stretch>
        </p:blipFill>
        <p:spPr>
          <a:xfrm>
            <a:off x="5816600" y="817880"/>
            <a:ext cx="2808605" cy="5213985"/>
          </a:xfrm>
          <a:prstGeom prst="rect">
            <a:avLst/>
          </a:prstGeom>
        </p:spPr>
      </p:pic>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7" name="文本框 6"/>
          <p:cNvSpPr txBox="1"/>
          <p:nvPr/>
        </p:nvSpPr>
        <p:spPr>
          <a:xfrm>
            <a:off x="480486" y="1034963"/>
            <a:ext cx="9483402" cy="461665"/>
          </a:xfrm>
          <a:prstGeom prst="rect">
            <a:avLst/>
          </a:prstGeom>
          <a:noFill/>
        </p:spPr>
        <p:txBody>
          <a:bodyPr wrap="square" rtlCol="0">
            <a:spAutoFit/>
          </a:bodyPr>
          <a:lstStyle/>
          <a:p>
            <a:r>
              <a:rPr lang="zh-CN" altLang="en-US" sz="2400" b="1" dirty="0">
                <a:solidFill>
                  <a:srgbClr val="346182"/>
                </a:solidFill>
                <a:latin typeface="微软雅黑" panose="020B0503020204020204" pitchFamily="34" charset="-122"/>
                <a:ea typeface="微软雅黑" panose="020B0503020204020204" pitchFamily="34" charset="-122"/>
              </a:rPr>
              <a:t>代表</a:t>
            </a:r>
            <a:r>
              <a:rPr lang="en-US" altLang="zh-CN" sz="2400" b="1" dirty="0">
                <a:solidFill>
                  <a:srgbClr val="346182"/>
                </a:solidFill>
                <a:latin typeface="微软雅黑" panose="020B0503020204020204" pitchFamily="34" charset="-122"/>
                <a:ea typeface="微软雅黑" panose="020B0503020204020204" pitchFamily="34" charset="-122"/>
              </a:rPr>
              <a:t>2</a:t>
            </a:r>
            <a:r>
              <a:rPr lang="zh-CN" altLang="en-US" sz="2400" b="1" dirty="0">
                <a:solidFill>
                  <a:srgbClr val="346182"/>
                </a:solidFill>
                <a:latin typeface="微软雅黑" panose="020B0503020204020204" pitchFamily="34" charset="-122"/>
                <a:ea typeface="微软雅黑" panose="020B0503020204020204" pitchFamily="34" charset="-122"/>
              </a:rPr>
              <a:t>：学工办老师</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56725" y="1034964"/>
            <a:ext cx="3047187" cy="541993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324" y="1629609"/>
            <a:ext cx="2675792" cy="4759343"/>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8572" y="1181294"/>
            <a:ext cx="2927843" cy="5207658"/>
          </a:xfrm>
          <a:prstGeom prst="rect">
            <a:avLst/>
          </a:prstGeom>
        </p:spPr>
      </p:pic>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7" name="文本框 6"/>
          <p:cNvSpPr txBox="1"/>
          <p:nvPr/>
        </p:nvSpPr>
        <p:spPr>
          <a:xfrm>
            <a:off x="480486" y="1034963"/>
            <a:ext cx="9483402" cy="461665"/>
          </a:xfrm>
          <a:prstGeom prst="rect">
            <a:avLst/>
          </a:prstGeom>
          <a:noFill/>
        </p:spPr>
        <p:txBody>
          <a:bodyPr wrap="square" rtlCol="0">
            <a:spAutoFit/>
          </a:bodyPr>
          <a:lstStyle/>
          <a:p>
            <a:r>
              <a:rPr lang="zh-CN" altLang="en-US" sz="2400" b="1" dirty="0">
                <a:solidFill>
                  <a:srgbClr val="346182"/>
                </a:solidFill>
                <a:latin typeface="微软雅黑" panose="020B0503020204020204" pitchFamily="34" charset="-122"/>
                <a:ea typeface="微软雅黑" panose="020B0503020204020204" pitchFamily="34" charset="-122"/>
              </a:rPr>
              <a:t>代表</a:t>
            </a:r>
            <a:r>
              <a:rPr lang="en-US" altLang="zh-CN" sz="2400" b="1" dirty="0">
                <a:solidFill>
                  <a:srgbClr val="346182"/>
                </a:solidFill>
                <a:latin typeface="微软雅黑" panose="020B0503020204020204" pitchFamily="34" charset="-122"/>
                <a:ea typeface="微软雅黑" panose="020B0503020204020204" pitchFamily="34" charset="-122"/>
              </a:rPr>
              <a:t>3</a:t>
            </a:r>
            <a:r>
              <a:rPr lang="zh-CN" altLang="en-US" sz="2400" b="1" dirty="0">
                <a:solidFill>
                  <a:srgbClr val="346182"/>
                </a:solidFill>
                <a:latin typeface="微软雅黑" panose="020B0503020204020204" pitchFamily="34" charset="-122"/>
                <a:ea typeface="微软雅黑" panose="020B0503020204020204" pitchFamily="34" charset="-122"/>
              </a:rPr>
              <a:t>：企业</a:t>
            </a:r>
            <a:r>
              <a:rPr lang="en-US" altLang="zh-CN" sz="2400" b="1" dirty="0">
                <a:solidFill>
                  <a:srgbClr val="346182"/>
                </a:solidFill>
                <a:latin typeface="微软雅黑" panose="020B0503020204020204" pitchFamily="34" charset="-122"/>
                <a:ea typeface="微软雅黑" panose="020B0503020204020204" pitchFamily="34" charset="-122"/>
              </a:rPr>
              <a:t>HR</a:t>
            </a:r>
            <a:endParaRPr lang="zh-CN" altLang="en-US" sz="2400" b="1" dirty="0">
              <a:solidFill>
                <a:srgbClr val="346182"/>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633845" y="2868930"/>
            <a:ext cx="2560955" cy="368300"/>
          </a:xfrm>
          <a:prstGeom prst="rect">
            <a:avLst/>
          </a:prstGeom>
          <a:noFill/>
        </p:spPr>
        <p:txBody>
          <a:bodyPr wrap="square" rtlCol="0">
            <a:spAutoFit/>
          </a:bodyPr>
          <a:lstStyle/>
          <a:p>
            <a:pPr algn="l"/>
            <a:r>
              <a:rPr lang="zh-CN" altLang="en-US"/>
              <a:t> </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1423" y="1071565"/>
            <a:ext cx="3097827" cy="5510002"/>
          </a:xfrm>
          <a:prstGeom prst="rect">
            <a:avLst/>
          </a:prstGeom>
        </p:spPr>
      </p:pic>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
        <p:nvSpPr>
          <p:cNvPr id="3" name="文本框 2"/>
          <p:cNvSpPr txBox="1"/>
          <p:nvPr/>
        </p:nvSpPr>
        <p:spPr>
          <a:xfrm>
            <a:off x="448945" y="1019175"/>
            <a:ext cx="2327910" cy="521970"/>
          </a:xfrm>
          <a:prstGeom prst="rect">
            <a:avLst/>
          </a:prstGeom>
          <a:noFill/>
        </p:spPr>
        <p:txBody>
          <a:bodyPr wrap="none" rtlCol="0">
            <a:spAutoFit/>
          </a:bodyPr>
          <a:lstStyle/>
          <a:p>
            <a:r>
              <a:rPr lang="zh-CN" altLang="en-US" sz="2800" b="1"/>
              <a:t>界面原型修改</a:t>
            </a:r>
          </a:p>
        </p:txBody>
      </p:sp>
      <p:pic>
        <p:nvPicPr>
          <p:cNvPr id="4" name="图片 3"/>
          <p:cNvPicPr>
            <a:picLocks noChangeAspect="1"/>
          </p:cNvPicPr>
          <p:nvPr/>
        </p:nvPicPr>
        <p:blipFill>
          <a:blip r:embed="rId2"/>
          <a:stretch>
            <a:fillRect/>
          </a:stretch>
        </p:blipFill>
        <p:spPr>
          <a:xfrm>
            <a:off x="981710" y="1703705"/>
            <a:ext cx="2875915" cy="5057775"/>
          </a:xfrm>
          <a:prstGeom prst="rect">
            <a:avLst/>
          </a:prstGeom>
        </p:spPr>
      </p:pic>
      <p:pic>
        <p:nvPicPr>
          <p:cNvPr id="5" name="图片 55"/>
          <p:cNvPicPr>
            <a:picLocks noChangeAspect="1"/>
          </p:cNvPicPr>
          <p:nvPr/>
        </p:nvPicPr>
        <p:blipFill>
          <a:blip r:embed="rId3"/>
          <a:stretch>
            <a:fillRect/>
          </a:stretch>
        </p:blipFill>
        <p:spPr>
          <a:xfrm>
            <a:off x="7005320" y="1703388"/>
            <a:ext cx="2781300" cy="5006975"/>
          </a:xfrm>
          <a:prstGeom prst="rect">
            <a:avLst/>
          </a:prstGeom>
          <a:noFill/>
          <a:ln w="9525">
            <a:noFill/>
          </a:ln>
        </p:spPr>
      </p:pic>
      <p:sp>
        <p:nvSpPr>
          <p:cNvPr id="6" name="虚尾箭头 5"/>
          <p:cNvSpPr/>
          <p:nvPr/>
        </p:nvSpPr>
        <p:spPr>
          <a:xfrm>
            <a:off x="4389120" y="3594100"/>
            <a:ext cx="2278380" cy="67373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
        <p:nvSpPr>
          <p:cNvPr id="3" name="文本框 2"/>
          <p:cNvSpPr txBox="1"/>
          <p:nvPr/>
        </p:nvSpPr>
        <p:spPr>
          <a:xfrm>
            <a:off x="448945" y="1019175"/>
            <a:ext cx="2327910" cy="521970"/>
          </a:xfrm>
          <a:prstGeom prst="rect">
            <a:avLst/>
          </a:prstGeom>
          <a:noFill/>
        </p:spPr>
        <p:txBody>
          <a:bodyPr wrap="none" rtlCol="0">
            <a:spAutoFit/>
          </a:bodyPr>
          <a:lstStyle/>
          <a:p>
            <a:r>
              <a:rPr lang="zh-CN" altLang="en-US" sz="2800" b="1"/>
              <a:t>界面原型修改</a:t>
            </a:r>
          </a:p>
        </p:txBody>
      </p:sp>
      <p:sp>
        <p:nvSpPr>
          <p:cNvPr id="6" name="虚尾箭头 5"/>
          <p:cNvSpPr/>
          <p:nvPr/>
        </p:nvSpPr>
        <p:spPr>
          <a:xfrm>
            <a:off x="6513195" y="3463925"/>
            <a:ext cx="1512570" cy="67373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pic>
        <p:nvPicPr>
          <p:cNvPr id="7" name="图片 6"/>
          <p:cNvPicPr>
            <a:picLocks noChangeAspect="1"/>
          </p:cNvPicPr>
          <p:nvPr/>
        </p:nvPicPr>
        <p:blipFill>
          <a:blip r:embed="rId2"/>
          <a:stretch>
            <a:fillRect/>
          </a:stretch>
        </p:blipFill>
        <p:spPr>
          <a:xfrm>
            <a:off x="262890" y="1541145"/>
            <a:ext cx="3064510" cy="4936490"/>
          </a:xfrm>
          <a:prstGeom prst="rect">
            <a:avLst/>
          </a:prstGeom>
        </p:spPr>
      </p:pic>
      <p:pic>
        <p:nvPicPr>
          <p:cNvPr id="8" name="图片 7"/>
          <p:cNvPicPr>
            <a:picLocks noChangeAspect="1"/>
          </p:cNvPicPr>
          <p:nvPr/>
        </p:nvPicPr>
        <p:blipFill>
          <a:blip r:embed="rId3"/>
          <a:stretch>
            <a:fillRect/>
          </a:stretch>
        </p:blipFill>
        <p:spPr>
          <a:xfrm>
            <a:off x="3371215" y="1529080"/>
            <a:ext cx="3141980" cy="4959985"/>
          </a:xfrm>
          <a:prstGeom prst="rect">
            <a:avLst/>
          </a:prstGeom>
        </p:spPr>
      </p:pic>
      <p:pic>
        <p:nvPicPr>
          <p:cNvPr id="4" name="图片 47"/>
          <p:cNvPicPr>
            <a:picLocks noChangeAspect="1"/>
          </p:cNvPicPr>
          <p:nvPr/>
        </p:nvPicPr>
        <p:blipFill>
          <a:blip r:embed="rId4"/>
          <a:stretch>
            <a:fillRect/>
          </a:stretch>
        </p:blipFill>
        <p:spPr>
          <a:xfrm>
            <a:off x="8221345" y="1188085"/>
            <a:ext cx="3122930" cy="5475605"/>
          </a:xfrm>
          <a:prstGeom prst="rect">
            <a:avLst/>
          </a:prstGeom>
          <a:noFill/>
          <a:ln w="9525">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
        <p:nvSpPr>
          <p:cNvPr id="5" name="文本框 4"/>
          <p:cNvSpPr txBox="1"/>
          <p:nvPr/>
        </p:nvSpPr>
        <p:spPr>
          <a:xfrm>
            <a:off x="561975" y="918845"/>
            <a:ext cx="1612900" cy="521970"/>
          </a:xfrm>
          <a:prstGeom prst="rect">
            <a:avLst/>
          </a:prstGeom>
          <a:noFill/>
        </p:spPr>
        <p:txBody>
          <a:bodyPr wrap="none" rtlCol="0">
            <a:spAutoFit/>
          </a:bodyPr>
          <a:lstStyle/>
          <a:p>
            <a:r>
              <a:rPr lang="zh-CN" altLang="en-US" sz="2800" b="1"/>
              <a:t>功能需求</a:t>
            </a:r>
          </a:p>
        </p:txBody>
      </p:sp>
      <p:sp>
        <p:nvSpPr>
          <p:cNvPr id="3" name="文本框 2"/>
          <p:cNvSpPr txBox="1"/>
          <p:nvPr/>
        </p:nvSpPr>
        <p:spPr>
          <a:xfrm>
            <a:off x="696595" y="1590040"/>
            <a:ext cx="9624060" cy="4154170"/>
          </a:xfrm>
          <a:prstGeom prst="rect">
            <a:avLst/>
          </a:prstGeom>
          <a:noFill/>
          <a:ln w="9525">
            <a:noFill/>
          </a:ln>
        </p:spPr>
        <p:txBody>
          <a:bodyPr wrap="square">
            <a:spAutoFit/>
          </a:bodyPr>
          <a:lstStyle/>
          <a:p>
            <a:pPr indent="304800"/>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   招聘信息管理系统的总目标是：在计算机网络，数据库和先进的开发平台上，利用现有的软件，配置一定的硬件，开发一个具有开放体系结构的、易扩充的、易维护的、具有良好人机交互界面的招聘信息管理系统，实现招聘信息的快速有效管理，为学校的管理层提供准确、精细、迅速的招聘信息。</a:t>
            </a: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   </a:t>
            </a: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招聘信息管理系统主要分为三个模块：学生功能模块、公司功能模块、校方功能模块、登录注册模块。</a:t>
            </a: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 </a:t>
            </a: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下面分析子系统功能模块：</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
        <p:nvSpPr>
          <p:cNvPr id="5" name="文本框 4"/>
          <p:cNvSpPr txBox="1"/>
          <p:nvPr/>
        </p:nvSpPr>
        <p:spPr>
          <a:xfrm>
            <a:off x="561975" y="918845"/>
            <a:ext cx="1612900" cy="521970"/>
          </a:xfrm>
          <a:prstGeom prst="rect">
            <a:avLst/>
          </a:prstGeom>
          <a:noFill/>
        </p:spPr>
        <p:txBody>
          <a:bodyPr wrap="none" rtlCol="0">
            <a:spAutoFit/>
          </a:bodyPr>
          <a:lstStyle/>
          <a:p>
            <a:r>
              <a:rPr lang="zh-CN" altLang="en-US" sz="2800" b="1"/>
              <a:t>功能需求</a:t>
            </a:r>
          </a:p>
        </p:txBody>
      </p:sp>
      <p:sp>
        <p:nvSpPr>
          <p:cNvPr id="100" name="文本框 99"/>
          <p:cNvSpPr txBox="1"/>
          <p:nvPr/>
        </p:nvSpPr>
        <p:spPr>
          <a:xfrm>
            <a:off x="728980" y="1577975"/>
            <a:ext cx="9389110" cy="4092575"/>
          </a:xfrm>
          <a:prstGeom prst="rect">
            <a:avLst/>
          </a:prstGeom>
          <a:noFill/>
          <a:ln w="9525">
            <a:noFill/>
          </a:ln>
        </p:spPr>
        <p:txBody>
          <a:bodyPr wrap="square">
            <a:spAutoFit/>
          </a:bodyPr>
          <a:lstStyle/>
          <a:p>
            <a:pPr indent="304800"/>
            <a:r>
              <a:rPr lang="zh-CN" altLang="en-US" sz="2400" b="1">
                <a:latin typeface="黑体" panose="02010609060101010101" charset="-122"/>
                <a:ea typeface="黑体" panose="02010609060101010101" charset="-122"/>
                <a:cs typeface="黑体" panose="02010609060101010101" charset="-122"/>
              </a:rPr>
              <a:t>登录注册模块</a:t>
            </a:r>
          </a:p>
          <a:p>
            <a:pPr indent="304800"/>
            <a:r>
              <a:rPr lang="en-US" altLang="zh-CN" sz="2000" b="1">
                <a:latin typeface="宋体" panose="02010600030101010101" pitchFamily="2" charset="-122"/>
                <a:ea typeface="宋体" panose="02010600030101010101" pitchFamily="2" charset="-122"/>
                <a:cs typeface="宋体" panose="02010600030101010101" pitchFamily="2" charset="-122"/>
              </a:rPr>
              <a:t>1.</a:t>
            </a:r>
            <a:r>
              <a:rPr lang="zh-CN" altLang="en-US" sz="2000" b="0">
                <a:latin typeface="宋体" panose="02010600030101010101" pitchFamily="2" charset="-122"/>
                <a:ea typeface="宋体" panose="02010600030101010101" pitchFamily="2" charset="-122"/>
                <a:cs typeface="宋体" panose="02010600030101010101" pitchFamily="2" charset="-122"/>
              </a:rPr>
              <a:t>输入</a:t>
            </a: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登录注册模块的输入主要是帐号和密码的输入以及用户类型的选择，输入数据类型为</a:t>
            </a:r>
            <a:r>
              <a:rPr lang="en-US" altLang="zh-CN" sz="2000" b="0">
                <a:latin typeface="Times New Roman" panose="02020603050405020304" pitchFamily="18" charset="0"/>
                <a:cs typeface="Times New Roman" panose="02020603050405020304" pitchFamily="18" charset="0"/>
              </a:rPr>
              <a:t>S</a:t>
            </a:r>
            <a:r>
              <a:rPr lang="en-US" altLang="zh-CN" sz="2000" b="0">
                <a:latin typeface="宋体" panose="02010600030101010101" pitchFamily="2" charset="-122"/>
                <a:ea typeface="宋体" panose="02010600030101010101" pitchFamily="2" charset="-122"/>
                <a:cs typeface="宋体" panose="02010600030101010101" pitchFamily="2" charset="-122"/>
              </a:rPr>
              <a:t>tring</a:t>
            </a:r>
            <a:r>
              <a:rPr lang="zh-CN" altLang="en-US" sz="2000" b="0">
                <a:latin typeface="宋体" panose="02010600030101010101" pitchFamily="2" charset="-122"/>
                <a:ea typeface="宋体" panose="02010600030101010101" pitchFamily="2" charset="-122"/>
                <a:cs typeface="宋体" panose="02010600030101010101" pitchFamily="2" charset="-122"/>
              </a:rPr>
              <a:t>，帐号最大长度为</a:t>
            </a:r>
            <a:r>
              <a:rPr lang="en-US" altLang="zh-CN" sz="2000" b="0">
                <a:latin typeface="Times New Roman" panose="02020603050405020304" pitchFamily="18" charset="0"/>
                <a:cs typeface="Times New Roman" panose="02020603050405020304" pitchFamily="18" charset="0"/>
              </a:rPr>
              <a:t>10</a:t>
            </a:r>
            <a:r>
              <a:rPr lang="zh-CN" altLang="en-US" sz="2000" b="0">
                <a:latin typeface="宋体" panose="02010600030101010101" pitchFamily="2" charset="-122"/>
                <a:ea typeface="宋体" panose="02010600030101010101" pitchFamily="2" charset="-122"/>
                <a:cs typeface="宋体" panose="02010600030101010101" pitchFamily="2" charset="-122"/>
              </a:rPr>
              <a:t>位，密码最大长度为</a:t>
            </a:r>
            <a:r>
              <a:rPr lang="en-US" altLang="zh-CN" sz="2000" b="0">
                <a:latin typeface="Times New Roman" panose="02020603050405020304" pitchFamily="18" charset="0"/>
                <a:cs typeface="Times New Roman" panose="02020603050405020304" pitchFamily="18" charset="0"/>
              </a:rPr>
              <a:t>10</a:t>
            </a:r>
            <a:r>
              <a:rPr lang="zh-CN" altLang="en-US" sz="2000" b="0">
                <a:latin typeface="宋体" panose="02010600030101010101" pitchFamily="2" charset="-122"/>
                <a:ea typeface="宋体" panose="02010600030101010101" pitchFamily="2" charset="-122"/>
                <a:cs typeface="宋体" panose="02010600030101010101" pitchFamily="2" charset="-122"/>
              </a:rPr>
              <a:t>位。</a:t>
            </a:r>
          </a:p>
          <a:p>
            <a:pPr indent="304800"/>
            <a:r>
              <a:rPr lang="en-US" altLang="zh-CN" sz="2000" b="1">
                <a:latin typeface="宋体" panose="02010600030101010101" pitchFamily="2" charset="-122"/>
                <a:ea typeface="宋体" panose="02010600030101010101" pitchFamily="2" charset="-122"/>
                <a:cs typeface="宋体" panose="02010600030101010101" pitchFamily="2" charset="-122"/>
              </a:rPr>
              <a:t>2.</a:t>
            </a:r>
            <a:r>
              <a:rPr lang="zh-CN" altLang="en-US" sz="2400" b="0">
                <a:latin typeface="宋体" panose="02010600030101010101" pitchFamily="2" charset="-122"/>
                <a:ea typeface="宋体" panose="02010600030101010101" pitchFamily="2" charset="-122"/>
                <a:cs typeface="宋体" panose="02010600030101010101" pitchFamily="2" charset="-122"/>
              </a:rPr>
              <a:t>处理</a:t>
            </a: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对登录注册模块输入数据的有效性检测：</a:t>
            </a:r>
          </a:p>
          <a:p>
            <a:pPr indent="304800"/>
            <a:r>
              <a:rPr lang="zh-CN" altLang="en-US" sz="2000" b="0">
                <a:latin typeface="Times New Roman" panose="02020603050405020304" pitchFamily="18" charset="0"/>
                <a:cs typeface="Times New Roman" panose="02020603050405020304" pitchFamily="18" charset="0"/>
              </a:rPr>
              <a:t>①</a:t>
            </a:r>
            <a:r>
              <a:rPr lang="zh-CN" altLang="en-US" sz="2400" b="0">
                <a:latin typeface="宋体" panose="02010600030101010101" pitchFamily="2" charset="-122"/>
                <a:ea typeface="宋体" panose="02010600030101010101" pitchFamily="2" charset="-122"/>
                <a:cs typeface="宋体" panose="02010600030101010101" pitchFamily="2" charset="-122"/>
              </a:rPr>
              <a:t>登录帐号不存在。</a:t>
            </a:r>
          </a:p>
          <a:p>
            <a:pPr indent="304800"/>
            <a:r>
              <a:rPr lang="zh-CN" altLang="en-US" sz="2400" b="0">
                <a:latin typeface="宋体" panose="02010600030101010101" pitchFamily="2" charset="-122"/>
                <a:ea typeface="宋体" panose="02010600030101010101" pitchFamily="2" charset="-122"/>
                <a:cs typeface="宋体" panose="02010600030101010101" pitchFamily="2" charset="-122"/>
              </a:rPr>
              <a:t>②登录密码输入错误。</a:t>
            </a:r>
          </a:p>
          <a:p>
            <a:pPr indent="304800"/>
            <a:r>
              <a:rPr lang="zh-CN" altLang="en-US" sz="2000" b="0">
                <a:latin typeface="Times New Roman" panose="02020603050405020304" pitchFamily="18" charset="0"/>
                <a:cs typeface="Times New Roman" panose="02020603050405020304" pitchFamily="18" charset="0"/>
              </a:rPr>
              <a:t>③</a:t>
            </a:r>
            <a:r>
              <a:rPr lang="zh-CN" altLang="en-US" sz="2000" b="0">
                <a:latin typeface="宋体" panose="02010600030101010101" pitchFamily="2" charset="-122"/>
                <a:ea typeface="宋体" panose="02010600030101010101" pitchFamily="2" charset="-122"/>
                <a:cs typeface="宋体" panose="02010600030101010101" pitchFamily="2" charset="-122"/>
              </a:rPr>
              <a:t>登录和注册的帐号密码输入超过最大长度。</a:t>
            </a:r>
          </a:p>
          <a:p>
            <a:pPr indent="304800"/>
            <a:r>
              <a:rPr lang="en-US" altLang="zh-CN" sz="2000" b="1">
                <a:latin typeface="宋体" panose="02010600030101010101" pitchFamily="2" charset="-122"/>
                <a:ea typeface="宋体" panose="02010600030101010101" pitchFamily="2" charset="-122"/>
                <a:cs typeface="宋体" panose="02010600030101010101" pitchFamily="2" charset="-122"/>
              </a:rPr>
              <a:t>3.</a:t>
            </a:r>
            <a:r>
              <a:rPr lang="zh-CN" altLang="en-US" sz="2000" b="0">
                <a:latin typeface="宋体" panose="02010600030101010101" pitchFamily="2" charset="-122"/>
                <a:ea typeface="宋体" panose="02010600030101010101" pitchFamily="2" charset="-122"/>
                <a:cs typeface="宋体" panose="02010600030101010101" pitchFamily="2" charset="-122"/>
              </a:rPr>
              <a:t>输出</a:t>
            </a: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注册的帐号密码输出至云端服务器的数据库，存储至数据库中。登陆的帐号密码通过在数据库中查询比对来确认有效登陆还是无效登陆。</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pic>
        <p:nvPicPr>
          <p:cNvPr id="3" name="图片 2"/>
          <p:cNvPicPr>
            <a:picLocks noChangeAspect="1"/>
          </p:cNvPicPr>
          <p:nvPr/>
        </p:nvPicPr>
        <p:blipFill>
          <a:blip r:embed="rId2"/>
          <a:stretch>
            <a:fillRect/>
          </a:stretch>
        </p:blipFill>
        <p:spPr>
          <a:xfrm>
            <a:off x="981710" y="982980"/>
            <a:ext cx="9593580" cy="5621020"/>
          </a:xfrm>
          <a:prstGeom prst="rect">
            <a:avLst/>
          </a:prstGeom>
        </p:spPr>
      </p:pic>
      <p:pic>
        <p:nvPicPr>
          <p:cNvPr id="4" name="图片 3"/>
          <p:cNvPicPr>
            <a:picLocks noChangeAspect="1"/>
          </p:cNvPicPr>
          <p:nvPr/>
        </p:nvPicPr>
        <p:blipFill>
          <a:blip r:embed="rId3"/>
          <a:stretch>
            <a:fillRect/>
          </a:stretch>
        </p:blipFill>
        <p:spPr>
          <a:xfrm>
            <a:off x="1014095" y="982345"/>
            <a:ext cx="9455785" cy="5613400"/>
          </a:xfrm>
          <a:prstGeom prst="rect">
            <a:avLst/>
          </a:prstGeom>
        </p:spPr>
      </p:pic>
      <p:pic>
        <p:nvPicPr>
          <p:cNvPr id="6" name="图片 5"/>
          <p:cNvPicPr>
            <a:picLocks noChangeAspect="1"/>
          </p:cNvPicPr>
          <p:nvPr/>
        </p:nvPicPr>
        <p:blipFill>
          <a:blip r:embed="rId4"/>
          <a:stretch>
            <a:fillRect/>
          </a:stretch>
        </p:blipFill>
        <p:spPr>
          <a:xfrm>
            <a:off x="981075" y="998855"/>
            <a:ext cx="9594850" cy="5597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09D">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任意多边形 647"/>
          <p:cNvSpPr/>
          <p:nvPr/>
        </p:nvSpPr>
        <p:spPr>
          <a:xfrm flipV="1">
            <a:off x="5144055" y="5715078"/>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7645682" y="559344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960887"/>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0" y="411510"/>
            <a:ext cx="539750" cy="576064"/>
          </a:xfrm>
          <a:prstGeom prst="rect">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p:nvPr/>
        </p:nvCxnSpPr>
        <p:spPr>
          <a:xfrm>
            <a:off x="600710" y="411510"/>
            <a:ext cx="0" cy="576064"/>
          </a:xfrm>
          <a:prstGeom prst="line">
            <a:avLst/>
          </a:prstGeom>
          <a:ln w="28575">
            <a:solidFill>
              <a:srgbClr val="346182"/>
            </a:solidFill>
          </a:ln>
        </p:spPr>
        <p:style>
          <a:lnRef idx="1">
            <a:schemeClr val="accent1"/>
          </a:lnRef>
          <a:fillRef idx="0">
            <a:schemeClr val="accent1"/>
          </a:fillRef>
          <a:effectRef idx="0">
            <a:schemeClr val="accent1"/>
          </a:effectRef>
          <a:fontRef idx="minor">
            <a:schemeClr val="tx1"/>
          </a:fontRef>
        </p:style>
      </p:cxnSp>
      <p:sp>
        <p:nvSpPr>
          <p:cNvPr id="46" name="TextBox 7"/>
          <p:cNvSpPr txBox="1"/>
          <p:nvPr/>
        </p:nvSpPr>
        <p:spPr>
          <a:xfrm>
            <a:off x="661670" y="345599"/>
            <a:ext cx="1409581" cy="707886"/>
          </a:xfrm>
          <a:prstGeom prst="rect">
            <a:avLst/>
          </a:prstGeom>
          <a:noFill/>
        </p:spPr>
        <p:txBody>
          <a:bodyPr wrap="square" rtlCol="0" anchor="ctr">
            <a:spAutoFit/>
          </a:bodyPr>
          <a:lstStyle/>
          <a:p>
            <a:r>
              <a:rPr lang="zh-CN" altLang="en-US" sz="4000" b="1" dirty="0" smtClean="0">
                <a:solidFill>
                  <a:srgbClr val="346182"/>
                </a:solidFill>
                <a:latin typeface="微软雅黑" panose="020B0503020204020204" pitchFamily="34" charset="-122"/>
                <a:ea typeface="微软雅黑" panose="020B0503020204020204" pitchFamily="34" charset="-122"/>
              </a:rPr>
              <a:t>目 录</a:t>
            </a:r>
            <a:endParaRPr lang="zh-CN" altLang="en-US" sz="4000" b="1" dirty="0">
              <a:solidFill>
                <a:srgbClr val="346182"/>
              </a:solidFill>
              <a:latin typeface="微软雅黑" panose="020B0503020204020204" pitchFamily="34" charset="-122"/>
              <a:ea typeface="微软雅黑" panose="020B0503020204020204" pitchFamily="34" charset="-122"/>
            </a:endParaRPr>
          </a:p>
        </p:txBody>
      </p:sp>
      <p:sp>
        <p:nvSpPr>
          <p:cNvPr id="47" name="TextBox 8"/>
          <p:cNvSpPr txBox="1"/>
          <p:nvPr/>
        </p:nvSpPr>
        <p:spPr>
          <a:xfrm>
            <a:off x="2071250" y="574322"/>
            <a:ext cx="2284725" cy="461665"/>
          </a:xfrm>
          <a:prstGeom prst="rect">
            <a:avLst/>
          </a:prstGeom>
          <a:noFill/>
        </p:spPr>
        <p:txBody>
          <a:bodyPr wrap="square" rtlCol="0">
            <a:spAutoFit/>
          </a:bodyPr>
          <a:lstStyle/>
          <a:p>
            <a:r>
              <a:rPr lang="en-US" altLang="zh-CN" sz="2400" dirty="0" smtClean="0">
                <a:solidFill>
                  <a:schemeClr val="tx1">
                    <a:lumMod val="50000"/>
                    <a:lumOff val="50000"/>
                  </a:schemeClr>
                </a:solidFill>
                <a:latin typeface="Arial" panose="020B0604020202020204" pitchFamily="34" charset="0"/>
                <a:cs typeface="Arial" panose="020B0604020202020204" pitchFamily="34" charset="0"/>
              </a:rPr>
              <a:t>CONTENTS</a:t>
            </a:r>
            <a:endParaRPr lang="zh-CN" altLang="en-US" sz="24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63" name="任意多边形 62"/>
          <p:cNvSpPr/>
          <p:nvPr/>
        </p:nvSpPr>
        <p:spPr>
          <a:xfrm flipH="1" flipV="1">
            <a:off x="2775431" y="51198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520700" y="2326005"/>
            <a:ext cx="5801360" cy="521970"/>
            <a:chOff x="2929753" y="1756083"/>
            <a:chExt cx="6332495" cy="521950"/>
          </a:xfrm>
        </p:grpSpPr>
        <p:cxnSp>
          <p:nvCxnSpPr>
            <p:cNvPr id="6" name="直接连接符 5"/>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929753" y="1756083"/>
              <a:ext cx="590550" cy="521950"/>
              <a:chOff x="2929753" y="1794183"/>
              <a:chExt cx="590550" cy="521950"/>
            </a:xfrm>
          </p:grpSpPr>
          <p:sp>
            <p:nvSpPr>
              <p:cNvPr id="3" name="平行四边形 2"/>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14" name="文本框 13"/>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grpSp>
        <p:nvGrpSpPr>
          <p:cNvPr id="75" name="组合 74"/>
          <p:cNvGrpSpPr/>
          <p:nvPr/>
        </p:nvGrpSpPr>
        <p:grpSpPr>
          <a:xfrm>
            <a:off x="531495" y="3143885"/>
            <a:ext cx="5680710" cy="521970"/>
            <a:chOff x="2929753" y="1756083"/>
            <a:chExt cx="6340587" cy="521950"/>
          </a:xfrm>
        </p:grpSpPr>
        <p:cxnSp>
          <p:nvCxnSpPr>
            <p:cNvPr id="77" name="直接连接符 76"/>
            <p:cNvCxnSpPr/>
            <p:nvPr/>
          </p:nvCxnSpPr>
          <p:spPr>
            <a:xfrm>
              <a:off x="3372820"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2929753" y="1756083"/>
              <a:ext cx="590550" cy="521950"/>
              <a:chOff x="2929753" y="1794183"/>
              <a:chExt cx="590550" cy="521950"/>
            </a:xfrm>
          </p:grpSpPr>
          <p:sp>
            <p:nvSpPr>
              <p:cNvPr id="79" name="平行四边形 78"/>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80" name="文本框 79"/>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3</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grpSp>
        <p:nvGrpSpPr>
          <p:cNvPr id="82" name="组合 81"/>
          <p:cNvGrpSpPr/>
          <p:nvPr/>
        </p:nvGrpSpPr>
        <p:grpSpPr>
          <a:xfrm>
            <a:off x="520700" y="3951605"/>
            <a:ext cx="5739765" cy="521970"/>
            <a:chOff x="2929753" y="1756083"/>
            <a:chExt cx="6332495" cy="521950"/>
          </a:xfrm>
        </p:grpSpPr>
        <p:cxnSp>
          <p:nvCxnSpPr>
            <p:cNvPr id="83" name="直接连接符 82"/>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85" name="组合 84"/>
            <p:cNvGrpSpPr/>
            <p:nvPr/>
          </p:nvGrpSpPr>
          <p:grpSpPr>
            <a:xfrm>
              <a:off x="2929753" y="1756083"/>
              <a:ext cx="590550" cy="521950"/>
              <a:chOff x="2929753" y="1794183"/>
              <a:chExt cx="590550" cy="521950"/>
            </a:xfrm>
          </p:grpSpPr>
          <p:sp>
            <p:nvSpPr>
              <p:cNvPr id="86" name="平行四边形 85"/>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87" name="文本框 86"/>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4</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18" name="矩形 17"/>
          <p:cNvSpPr/>
          <p:nvPr/>
        </p:nvSpPr>
        <p:spPr>
          <a:xfrm>
            <a:off x="2063830" y="2388832"/>
            <a:ext cx="1492885" cy="460375"/>
          </a:xfrm>
          <a:prstGeom prst="rect">
            <a:avLst/>
          </a:prstGeom>
        </p:spPr>
        <p:txBody>
          <a:bodyPr wrap="none" anchor="t">
            <a:spAutoFit/>
          </a:bodyPr>
          <a:lstStyle/>
          <a:p>
            <a:pPr algn="ctr"/>
            <a:r>
              <a:rPr lang="en-US" altLang="zh-CN"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项目计划</a:t>
            </a:r>
          </a:p>
        </p:txBody>
      </p:sp>
      <p:sp>
        <p:nvSpPr>
          <p:cNvPr id="20" name="矩形 19"/>
          <p:cNvSpPr/>
          <p:nvPr/>
        </p:nvSpPr>
        <p:spPr>
          <a:xfrm>
            <a:off x="1856898" y="3022614"/>
            <a:ext cx="1979295" cy="645160"/>
          </a:xfrm>
          <a:prstGeom prst="rect">
            <a:avLst/>
          </a:prstGeom>
        </p:spPr>
        <p:txBody>
          <a:bodyPr wrap="none" anchor="t">
            <a:spAutoFit/>
          </a:bodyPr>
          <a:lstStyle/>
          <a:p>
            <a:pPr algn="ctr">
              <a:lnSpc>
                <a:spcPct val="150000"/>
              </a:lnSpc>
            </a:pPr>
            <a:r>
              <a:rPr lang="en-US" altLang="zh-CN" sz="2400" b="1" dirty="0">
                <a:solidFill>
                  <a:srgbClr val="346182"/>
                </a:solidFill>
                <a:latin typeface="微软雅黑" panose="020B0503020204020204" pitchFamily="34" charset="-122"/>
                <a:ea typeface="微软雅黑" panose="020B0503020204020204" pitchFamily="34" charset="-122"/>
              </a:rPr>
              <a:t>   </a:t>
            </a:r>
            <a:r>
              <a:rPr lang="zh-CN" altLang="en-US" sz="2400" b="1" dirty="0">
                <a:solidFill>
                  <a:srgbClr val="346182"/>
                </a:solidFill>
                <a:latin typeface="微软雅黑" panose="020B0503020204020204" pitchFamily="34" charset="-122"/>
                <a:ea typeface="微软雅黑" panose="020B0503020204020204" pitchFamily="34" charset="-122"/>
              </a:rPr>
              <a:t>可行性分析</a:t>
            </a:r>
          </a:p>
        </p:txBody>
      </p:sp>
      <p:sp>
        <p:nvSpPr>
          <p:cNvPr id="96" name="矩形 95"/>
          <p:cNvSpPr/>
          <p:nvPr/>
        </p:nvSpPr>
        <p:spPr>
          <a:xfrm>
            <a:off x="2063886" y="3972885"/>
            <a:ext cx="1492885" cy="460375"/>
          </a:xfrm>
          <a:prstGeom prst="rect">
            <a:avLst/>
          </a:prstGeom>
        </p:spPr>
        <p:txBody>
          <a:bodyPr wrap="none" anchor="t">
            <a:spAutoFit/>
          </a:bodyPr>
          <a:lstStyle/>
          <a:p>
            <a:pPr algn="ctr"/>
            <a:r>
              <a:rPr lang="en-US" altLang="zh-CN" sz="2400" b="1" dirty="0">
                <a:solidFill>
                  <a:srgbClr val="346182"/>
                </a:solidFill>
                <a:latin typeface="微软雅黑" panose="020B0503020204020204" pitchFamily="34" charset="-122"/>
                <a:ea typeface="微软雅黑" panose="020B0503020204020204" pitchFamily="34" charset="-122"/>
              </a:rPr>
              <a:t> </a:t>
            </a:r>
            <a:r>
              <a:rPr lang="zh-CN" altLang="en-US" sz="2400" b="1" dirty="0">
                <a:solidFill>
                  <a:srgbClr val="346182"/>
                </a:solidFill>
                <a:latin typeface="微软雅黑" panose="020B0503020204020204" pitchFamily="34" charset="-122"/>
                <a:ea typeface="微软雅黑" panose="020B0503020204020204" pitchFamily="34" charset="-122"/>
              </a:rPr>
              <a:t>用户需求</a:t>
            </a:r>
          </a:p>
        </p:txBody>
      </p:sp>
      <p:grpSp>
        <p:nvGrpSpPr>
          <p:cNvPr id="105" name="组合 104"/>
          <p:cNvGrpSpPr/>
          <p:nvPr/>
        </p:nvGrpSpPr>
        <p:grpSpPr>
          <a:xfrm>
            <a:off x="539750" y="1537970"/>
            <a:ext cx="5822315" cy="521970"/>
            <a:chOff x="2929753" y="1756083"/>
            <a:chExt cx="6332495" cy="521950"/>
          </a:xfrm>
        </p:grpSpPr>
        <p:cxnSp>
          <p:nvCxnSpPr>
            <p:cNvPr id="106" name="直接连接符 105"/>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2929753" y="1756083"/>
              <a:ext cx="590550" cy="521950"/>
              <a:chOff x="2929753" y="1794183"/>
              <a:chExt cx="590550" cy="521950"/>
            </a:xfrm>
          </p:grpSpPr>
          <p:sp>
            <p:nvSpPr>
              <p:cNvPr id="108" name="平行四边形 107"/>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109" name="文本框 108"/>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4" name="矩形 3"/>
          <p:cNvSpPr/>
          <p:nvPr/>
        </p:nvSpPr>
        <p:spPr>
          <a:xfrm>
            <a:off x="2535347" y="1628192"/>
            <a:ext cx="309880" cy="460375"/>
          </a:xfrm>
          <a:prstGeom prst="rect">
            <a:avLst/>
          </a:prstGeom>
        </p:spPr>
        <p:txBody>
          <a:bodyPr wrap="none" anchor="t">
            <a:spAutoFit/>
          </a:bodyPr>
          <a:lstStyle/>
          <a:p>
            <a:pPr algn="ct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8" name="矩形 97"/>
          <p:cNvSpPr/>
          <p:nvPr/>
        </p:nvSpPr>
        <p:spPr>
          <a:xfrm>
            <a:off x="2207886" y="4748698"/>
            <a:ext cx="20116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rPr>
              <a:t>最终用户确认</a:t>
            </a:r>
          </a:p>
        </p:txBody>
      </p:sp>
      <p:grpSp>
        <p:nvGrpSpPr>
          <p:cNvPr id="126" name="组合 125"/>
          <p:cNvGrpSpPr/>
          <p:nvPr/>
        </p:nvGrpSpPr>
        <p:grpSpPr>
          <a:xfrm>
            <a:off x="510540" y="4748530"/>
            <a:ext cx="5805805" cy="521970"/>
            <a:chOff x="2929753" y="1756083"/>
            <a:chExt cx="6332495" cy="521950"/>
          </a:xfrm>
        </p:grpSpPr>
        <p:cxnSp>
          <p:nvCxnSpPr>
            <p:cNvPr id="127" name="直接连接符 126"/>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8" name="组合 127"/>
            <p:cNvGrpSpPr/>
            <p:nvPr/>
          </p:nvGrpSpPr>
          <p:grpSpPr>
            <a:xfrm>
              <a:off x="2929753" y="1756083"/>
              <a:ext cx="590550" cy="521950"/>
              <a:chOff x="2929753" y="1794183"/>
              <a:chExt cx="590550" cy="521950"/>
            </a:xfrm>
          </p:grpSpPr>
          <p:sp>
            <p:nvSpPr>
              <p:cNvPr id="129" name="平行四边形 128"/>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130" name="文本框 129"/>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5</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2" name="矩形 1"/>
          <p:cNvSpPr/>
          <p:nvPr/>
        </p:nvSpPr>
        <p:spPr>
          <a:xfrm>
            <a:off x="2145427" y="1600797"/>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项目介绍</a:t>
            </a:r>
          </a:p>
        </p:txBody>
      </p:sp>
      <p:sp>
        <p:nvSpPr>
          <p:cNvPr id="7" name="矩形 6"/>
          <p:cNvSpPr/>
          <p:nvPr/>
        </p:nvSpPr>
        <p:spPr>
          <a:xfrm>
            <a:off x="2145656" y="5581183"/>
            <a:ext cx="23164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rPr>
              <a:t>总体、详细设计</a:t>
            </a:r>
          </a:p>
        </p:txBody>
      </p:sp>
      <p:grpSp>
        <p:nvGrpSpPr>
          <p:cNvPr id="8" name="组合 7"/>
          <p:cNvGrpSpPr/>
          <p:nvPr/>
        </p:nvGrpSpPr>
        <p:grpSpPr>
          <a:xfrm>
            <a:off x="515620" y="5549265"/>
            <a:ext cx="5779770" cy="521970"/>
            <a:chOff x="2929753" y="1756083"/>
            <a:chExt cx="6332495" cy="521970"/>
          </a:xfrm>
        </p:grpSpPr>
        <p:cxnSp>
          <p:nvCxnSpPr>
            <p:cNvPr id="9" name="直接连接符 8"/>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2929753" y="1756083"/>
              <a:ext cx="590550" cy="521970"/>
              <a:chOff x="2929753" y="1794183"/>
              <a:chExt cx="590550" cy="521970"/>
            </a:xfrm>
          </p:grpSpPr>
          <p:sp>
            <p:nvSpPr>
              <p:cNvPr id="11" name="平行四边形 10"/>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12" name="文本框 11"/>
              <p:cNvSpPr txBox="1"/>
              <p:nvPr/>
            </p:nvSpPr>
            <p:spPr>
              <a:xfrm>
                <a:off x="2934922" y="1794183"/>
                <a:ext cx="580212" cy="521970"/>
              </a:xfrm>
              <a:prstGeom prst="rect">
                <a:avLst/>
              </a:prstGeom>
              <a:noFill/>
            </p:spPr>
            <p:txBody>
              <a:bodyPr wrap="square" rtlCol="0" anchor="t">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6</a:t>
                </a:r>
                <a:endParaRPr 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5" name="任意多边形 4"/>
          <p:cNvSpPr/>
          <p:nvPr/>
        </p:nvSpPr>
        <p:spPr>
          <a:xfrm flipH="1" flipV="1">
            <a:off x="7757641" y="509129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502910" y="2297430"/>
            <a:ext cx="5801360" cy="521970"/>
            <a:chOff x="2929753" y="1756083"/>
            <a:chExt cx="6332495" cy="521950"/>
          </a:xfrm>
        </p:grpSpPr>
        <p:cxnSp>
          <p:nvCxnSpPr>
            <p:cNvPr id="17" name="直接连接符 16"/>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2929753" y="1756083"/>
              <a:ext cx="590550" cy="521950"/>
              <a:chOff x="2929753" y="1794183"/>
              <a:chExt cx="590550" cy="521950"/>
            </a:xfrm>
          </p:grpSpPr>
          <p:sp>
            <p:nvSpPr>
              <p:cNvPr id="21" name="平行四边形 20"/>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22" name="文本框 21"/>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8</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grpSp>
        <p:nvGrpSpPr>
          <p:cNvPr id="23" name="组合 22"/>
          <p:cNvGrpSpPr/>
          <p:nvPr/>
        </p:nvGrpSpPr>
        <p:grpSpPr>
          <a:xfrm>
            <a:off x="5513705" y="3115310"/>
            <a:ext cx="5680710" cy="521970"/>
            <a:chOff x="2929753" y="1756083"/>
            <a:chExt cx="6340587" cy="521950"/>
          </a:xfrm>
        </p:grpSpPr>
        <p:cxnSp>
          <p:nvCxnSpPr>
            <p:cNvPr id="24" name="直接连接符 23"/>
            <p:cNvCxnSpPr/>
            <p:nvPr/>
          </p:nvCxnSpPr>
          <p:spPr>
            <a:xfrm>
              <a:off x="3372820"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2929753" y="1756083"/>
              <a:ext cx="590550" cy="521950"/>
              <a:chOff x="2929753" y="1794183"/>
              <a:chExt cx="590550" cy="521950"/>
            </a:xfrm>
          </p:grpSpPr>
          <p:sp>
            <p:nvSpPr>
              <p:cNvPr id="26" name="平行四边形 25"/>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27" name="文本框 26"/>
              <p:cNvSpPr txBox="1"/>
              <p:nvPr/>
            </p:nvSpPr>
            <p:spPr>
              <a:xfrm>
                <a:off x="2934922" y="1794183"/>
                <a:ext cx="580212" cy="521950"/>
              </a:xfrm>
              <a:prstGeom prst="rect">
                <a:avLst/>
              </a:prstGeom>
              <a:noFill/>
            </p:spPr>
            <p:txBody>
              <a:bodyPr wrap="square" rtlCol="0" anchor="t">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9</a:t>
                </a:r>
                <a:endParaRPr lang="en-US" sz="2800" dirty="0">
                  <a:solidFill>
                    <a:schemeClr val="bg1"/>
                  </a:solidFill>
                  <a:latin typeface="微软雅黑" panose="020B0503020204020204" pitchFamily="34" charset="-122"/>
                  <a:ea typeface="微软雅黑" panose="020B0503020204020204" pitchFamily="34" charset="-122"/>
                </a:endParaRPr>
              </a:p>
            </p:txBody>
          </p:sp>
        </p:grpSp>
      </p:grpSp>
      <p:grpSp>
        <p:nvGrpSpPr>
          <p:cNvPr id="28" name="组合 27"/>
          <p:cNvGrpSpPr/>
          <p:nvPr/>
        </p:nvGrpSpPr>
        <p:grpSpPr>
          <a:xfrm>
            <a:off x="5502910" y="3923030"/>
            <a:ext cx="5739765" cy="521970"/>
            <a:chOff x="2929753" y="1756083"/>
            <a:chExt cx="6332495" cy="521950"/>
          </a:xfrm>
        </p:grpSpPr>
        <p:cxnSp>
          <p:nvCxnSpPr>
            <p:cNvPr id="29" name="直接连接符 28"/>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2929753" y="1756083"/>
              <a:ext cx="590550" cy="521950"/>
              <a:chOff x="2929753" y="1794183"/>
              <a:chExt cx="590550" cy="521950"/>
            </a:xfrm>
          </p:grpSpPr>
          <p:sp>
            <p:nvSpPr>
              <p:cNvPr id="31" name="平行四边形 30"/>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32" name="文本框 31"/>
              <p:cNvSpPr txBox="1"/>
              <p:nvPr/>
            </p:nvSpPr>
            <p:spPr>
              <a:xfrm>
                <a:off x="2934922" y="1794183"/>
                <a:ext cx="580212" cy="521950"/>
              </a:xfrm>
              <a:prstGeom prst="rect">
                <a:avLst/>
              </a:prstGeom>
              <a:noFill/>
            </p:spPr>
            <p:txBody>
              <a:bodyPr wrap="square" rtlCol="0" anchor="t">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X</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33" name="矩形 32"/>
          <p:cNvSpPr/>
          <p:nvPr/>
        </p:nvSpPr>
        <p:spPr>
          <a:xfrm>
            <a:off x="7046040" y="2360257"/>
            <a:ext cx="1492885" cy="460375"/>
          </a:xfrm>
          <a:prstGeom prst="rect">
            <a:avLst/>
          </a:prstGeom>
        </p:spPr>
        <p:txBody>
          <a:bodyPr wrap="none" anchor="t">
            <a:spAutoFit/>
          </a:bodyPr>
          <a:lstStyle/>
          <a:p>
            <a:pPr algn="ctr"/>
            <a:r>
              <a:rPr lang="en-US" altLang="zh-CN"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成果展示</a:t>
            </a:r>
          </a:p>
        </p:txBody>
      </p:sp>
      <p:sp>
        <p:nvSpPr>
          <p:cNvPr id="34" name="矩形 33"/>
          <p:cNvSpPr/>
          <p:nvPr/>
        </p:nvSpPr>
        <p:spPr>
          <a:xfrm>
            <a:off x="6913403" y="2992134"/>
            <a:ext cx="1674495" cy="645160"/>
          </a:xfrm>
          <a:prstGeom prst="rect">
            <a:avLst/>
          </a:prstGeom>
        </p:spPr>
        <p:txBody>
          <a:bodyPr wrap="none" anchor="t">
            <a:spAutoFit/>
          </a:bodyPr>
          <a:lstStyle/>
          <a:p>
            <a:pPr algn="ctr">
              <a:lnSpc>
                <a:spcPct val="150000"/>
              </a:lnSpc>
            </a:pPr>
            <a:r>
              <a:rPr lang="en-US" altLang="zh-CN" sz="2400" b="1" dirty="0">
                <a:solidFill>
                  <a:srgbClr val="346182"/>
                </a:solidFill>
                <a:latin typeface="微软雅黑" panose="020B0503020204020204" pitchFamily="34" charset="-122"/>
                <a:ea typeface="微软雅黑" panose="020B0503020204020204" pitchFamily="34" charset="-122"/>
              </a:rPr>
              <a:t>   </a:t>
            </a:r>
            <a:r>
              <a:rPr lang="zh-CN" altLang="en-US" sz="2400" b="1" dirty="0">
                <a:solidFill>
                  <a:srgbClr val="346182"/>
                </a:solidFill>
                <a:latin typeface="微软雅黑" panose="020B0503020204020204" pitchFamily="34" charset="-122"/>
                <a:ea typeface="微软雅黑" panose="020B0503020204020204" pitchFamily="34" charset="-122"/>
              </a:rPr>
              <a:t>项目总结</a:t>
            </a:r>
          </a:p>
        </p:txBody>
      </p:sp>
      <p:sp>
        <p:nvSpPr>
          <p:cNvPr id="35" name="矩形 34"/>
          <p:cNvSpPr/>
          <p:nvPr/>
        </p:nvSpPr>
        <p:spPr>
          <a:xfrm>
            <a:off x="7046096" y="3944310"/>
            <a:ext cx="1492885" cy="460375"/>
          </a:xfrm>
          <a:prstGeom prst="rect">
            <a:avLst/>
          </a:prstGeom>
        </p:spPr>
        <p:txBody>
          <a:bodyPr wrap="none" anchor="t">
            <a:spAutoFit/>
          </a:bodyPr>
          <a:lstStyle/>
          <a:p>
            <a:pPr algn="ctr"/>
            <a:r>
              <a:rPr lang="en-US" altLang="zh-CN" sz="2400" b="1" dirty="0">
                <a:solidFill>
                  <a:srgbClr val="346182"/>
                </a:solidFill>
                <a:latin typeface="微软雅黑" panose="020B0503020204020204" pitchFamily="34" charset="-122"/>
                <a:ea typeface="微软雅黑" panose="020B0503020204020204" pitchFamily="34" charset="-122"/>
              </a:rPr>
              <a:t> </a:t>
            </a:r>
            <a:r>
              <a:rPr lang="zh-CN" altLang="en-US" sz="2400" b="1" dirty="0" smtClean="0">
                <a:solidFill>
                  <a:srgbClr val="346182"/>
                </a:solidFill>
                <a:latin typeface="微软雅黑" panose="020B0503020204020204" pitchFamily="34" charset="-122"/>
                <a:ea typeface="微软雅黑" panose="020B0503020204020204" pitchFamily="34" charset="-122"/>
                <a:sym typeface="+mn-ea"/>
              </a:rPr>
              <a:t>小组总评</a:t>
            </a:r>
            <a:endParaRPr lang="zh-CN" altLang="en-US" sz="2400" b="1" dirty="0">
              <a:solidFill>
                <a:srgbClr val="346182"/>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5521960" y="1509395"/>
            <a:ext cx="5822315" cy="521970"/>
            <a:chOff x="2929753" y="1756083"/>
            <a:chExt cx="6332495" cy="521950"/>
          </a:xfrm>
        </p:grpSpPr>
        <p:cxnSp>
          <p:nvCxnSpPr>
            <p:cNvPr id="37" name="直接连接符 36"/>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2929753" y="1756083"/>
              <a:ext cx="590550" cy="521950"/>
              <a:chOff x="2929753" y="1794183"/>
              <a:chExt cx="590550" cy="521950"/>
            </a:xfrm>
          </p:grpSpPr>
          <p:sp>
            <p:nvSpPr>
              <p:cNvPr id="39" name="平行四边形 38"/>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40" name="文本框 39"/>
              <p:cNvSpPr txBox="1"/>
              <p:nvPr/>
            </p:nvSpPr>
            <p:spPr>
              <a:xfrm>
                <a:off x="2934922" y="1794183"/>
                <a:ext cx="580212" cy="521950"/>
              </a:xfrm>
              <a:prstGeom prst="rect">
                <a:avLst/>
              </a:prstGeom>
              <a:noFill/>
            </p:spPr>
            <p:txBody>
              <a:bodyPr wrap="square" rtlCol="0" anchor="t">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7</a:t>
                </a:r>
                <a:endParaRPr lang="en-US" sz="2800" dirty="0">
                  <a:solidFill>
                    <a:schemeClr val="bg1"/>
                  </a:solidFill>
                  <a:latin typeface="微软雅黑" panose="020B0503020204020204" pitchFamily="34" charset="-122"/>
                  <a:ea typeface="微软雅黑" panose="020B0503020204020204" pitchFamily="34" charset="-122"/>
                </a:endParaRPr>
              </a:p>
            </p:txBody>
          </p:sp>
        </p:grpSp>
      </p:grpSp>
      <p:sp>
        <p:nvSpPr>
          <p:cNvPr id="41" name="矩形 40"/>
          <p:cNvSpPr/>
          <p:nvPr/>
        </p:nvSpPr>
        <p:spPr>
          <a:xfrm>
            <a:off x="7517557" y="1599617"/>
            <a:ext cx="309880" cy="460375"/>
          </a:xfrm>
          <a:prstGeom prst="rect">
            <a:avLst/>
          </a:prstGeom>
        </p:spPr>
        <p:txBody>
          <a:bodyPr wrap="none" anchor="t">
            <a:spAutoFit/>
          </a:bodyPr>
          <a:lstStyle/>
          <a:p>
            <a:pPr algn="ct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6" name="矩形 55"/>
          <p:cNvSpPr/>
          <p:nvPr/>
        </p:nvSpPr>
        <p:spPr>
          <a:xfrm>
            <a:off x="7175897" y="1568412"/>
            <a:ext cx="17068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代码、测试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96" grpId="0"/>
      <p:bldP spid="4" grpId="0"/>
      <p:bldP spid="98" grpId="0"/>
      <p:bldP spid="2" grpId="0"/>
      <p:bldP spid="7" grpId="0"/>
      <p:bldP spid="33" grpId="0"/>
      <p:bldP spid="34" grpId="0"/>
      <p:bldP spid="35" grpId="0"/>
      <p:bldP spid="41" grpId="0"/>
      <p:bldP spid="5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
        <p:nvSpPr>
          <p:cNvPr id="5" name="文本框 4"/>
          <p:cNvSpPr txBox="1"/>
          <p:nvPr/>
        </p:nvSpPr>
        <p:spPr>
          <a:xfrm>
            <a:off x="561975" y="918845"/>
            <a:ext cx="1612900" cy="521970"/>
          </a:xfrm>
          <a:prstGeom prst="rect">
            <a:avLst/>
          </a:prstGeom>
          <a:noFill/>
        </p:spPr>
        <p:txBody>
          <a:bodyPr wrap="none" rtlCol="0">
            <a:spAutoFit/>
          </a:bodyPr>
          <a:lstStyle/>
          <a:p>
            <a:r>
              <a:rPr lang="zh-CN" altLang="en-US" sz="2800" b="1"/>
              <a:t>性能需求</a:t>
            </a:r>
          </a:p>
        </p:txBody>
      </p:sp>
      <p:sp>
        <p:nvSpPr>
          <p:cNvPr id="3" name="文本框 2"/>
          <p:cNvSpPr txBox="1"/>
          <p:nvPr/>
        </p:nvSpPr>
        <p:spPr>
          <a:xfrm>
            <a:off x="646430" y="1440815"/>
            <a:ext cx="10555605" cy="4707890"/>
          </a:xfrm>
          <a:prstGeom prst="rect">
            <a:avLst/>
          </a:prstGeom>
          <a:noFill/>
          <a:ln w="9525">
            <a:noFill/>
          </a:ln>
        </p:spPr>
        <p:txBody>
          <a:bodyPr wrap="square">
            <a:spAutoFit/>
          </a:bodyPr>
          <a:lstStyle/>
          <a:p>
            <a:pPr indent="304800"/>
            <a:r>
              <a:rPr lang="en-US" altLang="zh-CN" sz="2000" b="1">
                <a:latin typeface="宋体" panose="02010600030101010101" pitchFamily="2" charset="-122"/>
                <a:ea typeface="宋体" panose="02010600030101010101" pitchFamily="2" charset="-122"/>
                <a:cs typeface="宋体" panose="02010600030101010101" pitchFamily="2" charset="-122"/>
              </a:rPr>
              <a:t>1.</a:t>
            </a:r>
            <a:r>
              <a:rPr lang="zh-CN" altLang="en-US" sz="2000" b="1">
                <a:latin typeface="宋体" panose="02010600030101010101" pitchFamily="2" charset="-122"/>
                <a:ea typeface="宋体" panose="02010600030101010101" pitchFamily="2" charset="-122"/>
                <a:cs typeface="宋体" panose="02010600030101010101" pitchFamily="2" charset="-122"/>
              </a:rPr>
              <a:t>系统处理的准确性和及时性</a:t>
            </a: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系统处理的准确性和及时性是系统的必要性能。在系统设计和开发过程中，要充分考虑系统当前和将来可能承受的工作量，使系统的处理能力和响应时间能够满足企业对信息处理的需求。</a:t>
            </a:r>
          </a:p>
          <a:p>
            <a:pPr indent="304800"/>
            <a:r>
              <a:rPr lang="en-US" altLang="zh-CN" sz="2000" b="1">
                <a:latin typeface="宋体" panose="02010600030101010101" pitchFamily="2" charset="-122"/>
                <a:ea typeface="宋体" panose="02010600030101010101" pitchFamily="2" charset="-122"/>
                <a:cs typeface="宋体" panose="02010600030101010101" pitchFamily="2" charset="-122"/>
              </a:rPr>
              <a:t>   2.</a:t>
            </a:r>
            <a:r>
              <a:rPr lang="zh-CN" altLang="en-US" sz="2000" b="1">
                <a:latin typeface="宋体" panose="02010600030101010101" pitchFamily="2" charset="-122"/>
                <a:ea typeface="宋体" panose="02010600030101010101" pitchFamily="2" charset="-122"/>
                <a:cs typeface="宋体" panose="02010600030101010101" pitchFamily="2" charset="-122"/>
              </a:rPr>
              <a:t>系统的开放性和系统的可扩充性</a:t>
            </a: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招聘信息管理系统在开发过程中，应该充分考虑以后的可扩充性。例如大数据统计方面会要求更加完备的数据库，用户查询的需求也会不断的更新和完善。所有这些，都要求系统提供足够的手段进行功能的调整和扩充。而要实现这一点，应通过系统的开放性来完成，既系统应是一个开放系统，只要符合一定的规范，可以简单的加入和减少系统的模块，配置系统的硬件。通过软件的修补、替换完成系统的升级和更新换代。</a:t>
            </a:r>
          </a:p>
          <a:p>
            <a:pPr indent="304800"/>
            <a:r>
              <a:rPr lang="zh-CN" altLang="en-US" sz="2000" b="1">
                <a:latin typeface="宋体" panose="02010600030101010101" pitchFamily="2" charset="-122"/>
                <a:ea typeface="宋体" panose="02010600030101010101" pitchFamily="2" charset="-122"/>
                <a:cs typeface="宋体" panose="02010600030101010101" pitchFamily="2" charset="-122"/>
              </a:rPr>
              <a:t>3.系统的易用性和易维护性</a:t>
            </a: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招聘信息管理系统是直接面对使用人员的，而使用人员往往对计算机并不时非常熟悉。这就要求系统能够提供良好的用户接口，易用的人机交互界面。要实现这一点，就要求系统应该尽量使用用户熟悉的术语和中文信息的界面；针对用户可能出现的使用问题，要提供足够的在线帮助，缩短用户对系统熟悉的过程。</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sp>
        <p:nvSpPr>
          <p:cNvPr id="5" name="文本框 4"/>
          <p:cNvSpPr txBox="1"/>
          <p:nvPr/>
        </p:nvSpPr>
        <p:spPr>
          <a:xfrm>
            <a:off x="561975" y="918845"/>
            <a:ext cx="1612900" cy="521970"/>
          </a:xfrm>
          <a:prstGeom prst="rect">
            <a:avLst/>
          </a:prstGeom>
          <a:noFill/>
        </p:spPr>
        <p:txBody>
          <a:bodyPr wrap="none" rtlCol="0">
            <a:spAutoFit/>
          </a:bodyPr>
          <a:lstStyle/>
          <a:p>
            <a:r>
              <a:rPr lang="zh-CN" altLang="en-US" sz="2800" b="1"/>
              <a:t>性能需求</a:t>
            </a:r>
          </a:p>
        </p:txBody>
      </p:sp>
      <p:sp>
        <p:nvSpPr>
          <p:cNvPr id="100" name="文本框 99"/>
          <p:cNvSpPr txBox="1"/>
          <p:nvPr/>
        </p:nvSpPr>
        <p:spPr>
          <a:xfrm>
            <a:off x="628650" y="1440815"/>
            <a:ext cx="10308590" cy="5015865"/>
          </a:xfrm>
          <a:prstGeom prst="rect">
            <a:avLst/>
          </a:prstGeom>
          <a:noFill/>
          <a:ln w="9525">
            <a:noFill/>
          </a:ln>
        </p:spPr>
        <p:txBody>
          <a:bodyPr wrap="square">
            <a:spAutoFit/>
          </a:bodyPr>
          <a:lstStyle/>
          <a:p>
            <a:pPr indent="304800"/>
            <a:r>
              <a:rPr lang="en-US" altLang="zh-CN" sz="2000" b="1">
                <a:latin typeface="宋体" panose="02010600030101010101" pitchFamily="2" charset="-122"/>
                <a:ea typeface="宋体" panose="02010600030101010101" pitchFamily="2" charset="-122"/>
                <a:cs typeface="宋体" panose="02010600030101010101" pitchFamily="2" charset="-122"/>
              </a:rPr>
              <a:t>4.</a:t>
            </a:r>
            <a:r>
              <a:rPr lang="zh-CN" altLang="en-US" sz="2000" b="1">
                <a:latin typeface="宋体" panose="02010600030101010101" pitchFamily="2" charset="-122"/>
                <a:ea typeface="宋体" panose="02010600030101010101" pitchFamily="2" charset="-122"/>
                <a:cs typeface="宋体" panose="02010600030101010101" pitchFamily="2" charset="-122"/>
              </a:rPr>
              <a:t>系统的标准性</a:t>
            </a: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系统在设计开发使用过程中都要涉及到很多计算机硬件、软件。所有这些都要符合主流国际、国家和行业标准。例如在开发中使用的操作系统、网络系统、开发工具都必须符合通用标准。如规范的数据库操纵界面、作为业界标准的</a:t>
            </a:r>
            <a:r>
              <a:rPr lang="en-US" altLang="zh-CN" sz="2000" b="0">
                <a:latin typeface="Times New Roman" panose="02020603050405020304" pitchFamily="18" charset="0"/>
                <a:cs typeface="Times New Roman" panose="02020603050405020304" pitchFamily="18" charset="0"/>
              </a:rPr>
              <a:t>TCP/IP</a:t>
            </a:r>
            <a:r>
              <a:rPr lang="zh-CN" altLang="en-US" sz="2000" b="0">
                <a:latin typeface="宋体" panose="02010600030101010101" pitchFamily="2" charset="-122"/>
                <a:ea typeface="宋体" panose="02010600030101010101" pitchFamily="2" charset="-122"/>
                <a:cs typeface="宋体" panose="02010600030101010101" pitchFamily="2" charset="-122"/>
              </a:rPr>
              <a:t>网络协议及</a:t>
            </a:r>
            <a:r>
              <a:rPr lang="en-US" altLang="zh-CN" sz="2000" b="0">
                <a:latin typeface="Times New Roman" panose="02020603050405020304" pitchFamily="18" charset="0"/>
                <a:cs typeface="Times New Roman" panose="02020603050405020304" pitchFamily="18" charset="0"/>
              </a:rPr>
              <a:t>ISO9002</a:t>
            </a:r>
            <a:r>
              <a:rPr lang="zh-CN" altLang="en-US" sz="2000" b="0">
                <a:latin typeface="宋体" panose="02010600030101010101" pitchFamily="2" charset="-122"/>
                <a:ea typeface="宋体" panose="02010600030101010101" pitchFamily="2" charset="-122"/>
                <a:cs typeface="宋体" panose="02010600030101010101" pitchFamily="2" charset="-122"/>
              </a:rPr>
              <a:t>标准所要求的质量规范等；同时，在自主开发本系统时，要进行良好的设计工作，制订行之有效的软件工程规范，保证代码的易读性、可操作性和可移植性。</a:t>
            </a:r>
          </a:p>
          <a:p>
            <a:pPr indent="304800"/>
            <a:r>
              <a:rPr lang="en-US" altLang="zh-CN" sz="2000" b="0">
                <a:latin typeface="宋体" panose="02010600030101010101" pitchFamily="2" charset="-122"/>
                <a:ea typeface="宋体" panose="02010600030101010101" pitchFamily="2" charset="-122"/>
                <a:cs typeface="宋体" panose="02010600030101010101" pitchFamily="2" charset="-122"/>
              </a:rPr>
              <a:t>  </a:t>
            </a:r>
            <a:r>
              <a:rPr lang="en-US" altLang="zh-CN" sz="2000" b="1">
                <a:latin typeface="宋体" panose="02010600030101010101" pitchFamily="2" charset="-122"/>
                <a:ea typeface="宋体" panose="02010600030101010101" pitchFamily="2" charset="-122"/>
                <a:cs typeface="宋体" panose="02010600030101010101" pitchFamily="2" charset="-122"/>
              </a:rPr>
              <a:t>5</a:t>
            </a:r>
            <a:r>
              <a:rPr lang="zh-CN" altLang="en-US" sz="2000" b="1">
                <a:latin typeface="宋体" panose="02010600030101010101" pitchFamily="2" charset="-122"/>
                <a:ea typeface="宋体" panose="02010600030101010101" pitchFamily="2" charset="-122"/>
                <a:cs typeface="宋体" panose="02010600030101010101" pitchFamily="2" charset="-122"/>
              </a:rPr>
              <a:t>．系统的先进性</a:t>
            </a: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目前计算系统的技术发展相当快，做为招聘信息管理系统工程，应该保证系统在下个世纪仍旧是先进的，在系统的生命周期尽量做到系统的先进，充分完成企业信息处理的要求而不至于落后。这一方面通过系统的开放性和可扩充性，不断改善系统的功能完成。另一方面，在系统设计和开发的过程中，应在考虑成本的基础上尽量采用当前主流并先进且有良好发展前途的产品。</a:t>
            </a:r>
          </a:p>
          <a:p>
            <a:pPr indent="304800"/>
            <a:r>
              <a:rPr lang="en-US" altLang="zh-CN" sz="2000" b="0">
                <a:latin typeface="宋体" panose="02010600030101010101" pitchFamily="2" charset="-122"/>
                <a:ea typeface="宋体" panose="02010600030101010101" pitchFamily="2" charset="-122"/>
                <a:cs typeface="宋体" panose="02010600030101010101" pitchFamily="2" charset="-122"/>
              </a:rPr>
              <a:t>  </a:t>
            </a:r>
            <a:r>
              <a:rPr lang="en-US" altLang="zh-CN" sz="2000" b="1">
                <a:latin typeface="宋体" panose="02010600030101010101" pitchFamily="2" charset="-122"/>
                <a:ea typeface="宋体" panose="02010600030101010101" pitchFamily="2" charset="-122"/>
                <a:cs typeface="宋体" panose="02010600030101010101" pitchFamily="2" charset="-122"/>
              </a:rPr>
              <a:t>6</a:t>
            </a:r>
            <a:r>
              <a:rPr lang="zh-CN" altLang="en-US" sz="2000" b="1">
                <a:latin typeface="宋体" panose="02010600030101010101" pitchFamily="2" charset="-122"/>
                <a:ea typeface="宋体" panose="02010600030101010101" pitchFamily="2" charset="-122"/>
                <a:cs typeface="宋体" panose="02010600030101010101" pitchFamily="2" charset="-122"/>
              </a:rPr>
              <a:t>．系统的响应速度</a:t>
            </a:r>
          </a:p>
          <a:p>
            <a:pPr indent="304800"/>
            <a:r>
              <a:rPr lang="zh-CN" altLang="en-US" sz="2000" b="0">
                <a:latin typeface="宋体" panose="02010600030101010101" pitchFamily="2" charset="-122"/>
                <a:ea typeface="宋体" panose="02010600030101010101" pitchFamily="2" charset="-122"/>
                <a:cs typeface="宋体" panose="02010600030101010101" pitchFamily="2" charset="-122"/>
              </a:rPr>
              <a:t>    招聘信息管理系统在日常处理中的响应速度为秒级，达到实时要求，以及时  反馈信息。在进行统计分析时，根据所需数据量的不同而从秒级到分钟级，原则是保证操作人员不会因为速度问题而影响工作效率。</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5" name="文本框 4"/>
          <p:cNvSpPr txBox="1"/>
          <p:nvPr/>
        </p:nvSpPr>
        <p:spPr>
          <a:xfrm>
            <a:off x="561975" y="918845"/>
            <a:ext cx="1612900" cy="521970"/>
          </a:xfrm>
          <a:prstGeom prst="rect">
            <a:avLst/>
          </a:prstGeom>
          <a:noFill/>
        </p:spPr>
        <p:txBody>
          <a:bodyPr wrap="none" rtlCol="0">
            <a:spAutoFit/>
          </a:bodyPr>
          <a:lstStyle/>
          <a:p>
            <a:r>
              <a:rPr lang="zh-CN" altLang="en-US" sz="2800" b="1" dirty="0"/>
              <a:t>数据字典</a:t>
            </a:r>
          </a:p>
        </p:txBody>
      </p:sp>
      <p:pic>
        <p:nvPicPr>
          <p:cNvPr id="10" name="图片 9"/>
          <p:cNvPicPr>
            <a:picLocks noChangeAspect="1"/>
          </p:cNvPicPr>
          <p:nvPr/>
        </p:nvPicPr>
        <p:blipFill>
          <a:blip r:embed="rId2"/>
          <a:stretch>
            <a:fillRect/>
          </a:stretch>
        </p:blipFill>
        <p:spPr>
          <a:xfrm>
            <a:off x="2149716" y="777530"/>
            <a:ext cx="5420552" cy="6130549"/>
          </a:xfrm>
          <a:prstGeom prst="rect">
            <a:avLst/>
          </a:prstGeom>
        </p:spPr>
      </p:pic>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pic>
        <p:nvPicPr>
          <p:cNvPr id="11" name="图片 10"/>
          <p:cNvPicPr>
            <a:picLocks noChangeAspect="1"/>
          </p:cNvPicPr>
          <p:nvPr/>
        </p:nvPicPr>
        <p:blipFill>
          <a:blip r:embed="rId3"/>
          <a:stretch>
            <a:fillRect/>
          </a:stretch>
        </p:blipFill>
        <p:spPr>
          <a:xfrm>
            <a:off x="3495903" y="363350"/>
            <a:ext cx="4661562" cy="6398938"/>
          </a:xfrm>
          <a:prstGeom prst="rect">
            <a:avLst/>
          </a:prstGeom>
        </p:spPr>
      </p:pic>
      <p:pic>
        <p:nvPicPr>
          <p:cNvPr id="12" name="图片 11"/>
          <p:cNvPicPr>
            <a:picLocks noChangeAspect="1"/>
          </p:cNvPicPr>
          <p:nvPr/>
        </p:nvPicPr>
        <p:blipFill>
          <a:blip r:embed="rId4"/>
          <a:stretch>
            <a:fillRect/>
          </a:stretch>
        </p:blipFill>
        <p:spPr>
          <a:xfrm>
            <a:off x="2980800" y="351371"/>
            <a:ext cx="3899839" cy="6283467"/>
          </a:xfrm>
          <a:prstGeom prst="rect">
            <a:avLst/>
          </a:prstGeom>
        </p:spPr>
      </p:pic>
      <p:pic>
        <p:nvPicPr>
          <p:cNvPr id="13" name="图片 12"/>
          <p:cNvPicPr>
            <a:picLocks noChangeAspect="1"/>
          </p:cNvPicPr>
          <p:nvPr/>
        </p:nvPicPr>
        <p:blipFill>
          <a:blip r:embed="rId5"/>
          <a:stretch>
            <a:fillRect/>
          </a:stretch>
        </p:blipFill>
        <p:spPr>
          <a:xfrm>
            <a:off x="4282283" y="358794"/>
            <a:ext cx="3627434" cy="60339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4</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需求分析</a:t>
            </a:r>
          </a:p>
        </p:txBody>
      </p:sp>
      <p:pic>
        <p:nvPicPr>
          <p:cNvPr id="6" name="图片 5"/>
          <p:cNvPicPr>
            <a:picLocks noChangeAspect="1"/>
          </p:cNvPicPr>
          <p:nvPr/>
        </p:nvPicPr>
        <p:blipFill>
          <a:blip r:embed="rId2"/>
          <a:stretch>
            <a:fillRect/>
          </a:stretch>
        </p:blipFill>
        <p:spPr>
          <a:xfrm>
            <a:off x="370205" y="982980"/>
            <a:ext cx="11396345" cy="577913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5</a:t>
            </a:r>
          </a:p>
        </p:txBody>
      </p:sp>
      <p:sp>
        <p:nvSpPr>
          <p:cNvPr id="2" name="文本框 1"/>
          <p:cNvSpPr txBox="1"/>
          <p:nvPr/>
        </p:nvSpPr>
        <p:spPr>
          <a:xfrm>
            <a:off x="6633845" y="2868930"/>
            <a:ext cx="2560955" cy="368300"/>
          </a:xfrm>
          <a:prstGeom prst="rect">
            <a:avLst/>
          </a:prstGeom>
          <a:noFill/>
        </p:spPr>
        <p:txBody>
          <a:bodyPr wrap="square" rtlCol="0">
            <a:spAutoFit/>
          </a:bodyPr>
          <a:lstStyle/>
          <a:p>
            <a:pPr algn="l"/>
            <a:r>
              <a:rPr lang="zh-CN" altLang="en-US"/>
              <a:t> </a:t>
            </a:r>
          </a:p>
        </p:txBody>
      </p:sp>
      <p:sp>
        <p:nvSpPr>
          <p:cNvPr id="40" name="矩形 39"/>
          <p:cNvSpPr/>
          <p:nvPr/>
        </p:nvSpPr>
        <p:spPr>
          <a:xfrm>
            <a:off x="1531348" y="364022"/>
            <a:ext cx="20116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最终用户确认</a:t>
            </a:r>
          </a:p>
        </p:txBody>
      </p:sp>
      <p:pic>
        <p:nvPicPr>
          <p:cNvPr id="4" name="图片 3"/>
          <p:cNvPicPr>
            <a:picLocks noChangeAspect="1"/>
          </p:cNvPicPr>
          <p:nvPr/>
        </p:nvPicPr>
        <p:blipFill>
          <a:blip r:embed="rId2"/>
          <a:stretch>
            <a:fillRect/>
          </a:stretch>
        </p:blipFill>
        <p:spPr>
          <a:xfrm>
            <a:off x="3543300" y="787400"/>
            <a:ext cx="5279390" cy="6073775"/>
          </a:xfrm>
          <a:prstGeom prst="rect">
            <a:avLst/>
          </a:prstGeom>
        </p:spPr>
      </p:pic>
      <p:sp>
        <p:nvSpPr>
          <p:cNvPr id="5" name="文本框 4"/>
          <p:cNvSpPr txBox="1"/>
          <p:nvPr/>
        </p:nvSpPr>
        <p:spPr>
          <a:xfrm>
            <a:off x="350520" y="1009650"/>
            <a:ext cx="2976880" cy="1445260"/>
          </a:xfrm>
          <a:prstGeom prst="rect">
            <a:avLst/>
          </a:prstGeom>
          <a:noFill/>
        </p:spPr>
        <p:txBody>
          <a:bodyPr wrap="none" rtlCol="0">
            <a:spAutoFit/>
          </a:bodyPr>
          <a:lstStyle/>
          <a:p>
            <a:r>
              <a:rPr lang="zh-CN" altLang="en-US" sz="4400"/>
              <a:t>学工办 </a:t>
            </a:r>
          </a:p>
          <a:p>
            <a:r>
              <a:rPr lang="zh-CN" altLang="en-US" sz="4400"/>
              <a:t>张如仟老师</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5</a:t>
            </a:r>
          </a:p>
        </p:txBody>
      </p:sp>
      <p:sp>
        <p:nvSpPr>
          <p:cNvPr id="2" name="文本框 1"/>
          <p:cNvSpPr txBox="1"/>
          <p:nvPr/>
        </p:nvSpPr>
        <p:spPr>
          <a:xfrm>
            <a:off x="6633845" y="2868930"/>
            <a:ext cx="2560955" cy="368300"/>
          </a:xfrm>
          <a:prstGeom prst="rect">
            <a:avLst/>
          </a:prstGeom>
          <a:noFill/>
        </p:spPr>
        <p:txBody>
          <a:bodyPr wrap="square" rtlCol="0">
            <a:spAutoFit/>
          </a:bodyPr>
          <a:lstStyle/>
          <a:p>
            <a:pPr algn="l"/>
            <a:r>
              <a:rPr lang="zh-CN" altLang="en-US"/>
              <a:t> </a:t>
            </a:r>
          </a:p>
        </p:txBody>
      </p:sp>
      <p:sp>
        <p:nvSpPr>
          <p:cNvPr id="40" name="矩形 39"/>
          <p:cNvSpPr/>
          <p:nvPr/>
        </p:nvSpPr>
        <p:spPr>
          <a:xfrm>
            <a:off x="1531348" y="364022"/>
            <a:ext cx="20116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最终用户确认</a:t>
            </a:r>
          </a:p>
        </p:txBody>
      </p:sp>
      <p:pic>
        <p:nvPicPr>
          <p:cNvPr id="3" name="图片 2" descr="公司1"/>
          <p:cNvPicPr>
            <a:picLocks noChangeAspect="1"/>
          </p:cNvPicPr>
          <p:nvPr/>
        </p:nvPicPr>
        <p:blipFill>
          <a:blip r:embed="rId2"/>
          <a:stretch>
            <a:fillRect/>
          </a:stretch>
        </p:blipFill>
        <p:spPr>
          <a:xfrm>
            <a:off x="370840" y="824230"/>
            <a:ext cx="3248660" cy="5937250"/>
          </a:xfrm>
          <a:prstGeom prst="rect">
            <a:avLst/>
          </a:prstGeom>
        </p:spPr>
      </p:pic>
      <p:pic>
        <p:nvPicPr>
          <p:cNvPr id="4" name="图片 3" descr="公司2"/>
          <p:cNvPicPr>
            <a:picLocks noChangeAspect="1"/>
          </p:cNvPicPr>
          <p:nvPr/>
        </p:nvPicPr>
        <p:blipFill>
          <a:blip r:embed="rId3"/>
          <a:stretch>
            <a:fillRect/>
          </a:stretch>
        </p:blipFill>
        <p:spPr>
          <a:xfrm>
            <a:off x="3832860" y="795655"/>
            <a:ext cx="3319145" cy="5904230"/>
          </a:xfrm>
          <a:prstGeom prst="rect">
            <a:avLst/>
          </a:prstGeom>
        </p:spPr>
      </p:pic>
      <p:pic>
        <p:nvPicPr>
          <p:cNvPr id="5" name="图片 4" descr="公司3"/>
          <p:cNvPicPr>
            <a:picLocks noChangeAspect="1"/>
          </p:cNvPicPr>
          <p:nvPr/>
        </p:nvPicPr>
        <p:blipFill>
          <a:blip r:embed="rId4"/>
          <a:stretch>
            <a:fillRect/>
          </a:stretch>
        </p:blipFill>
        <p:spPr>
          <a:xfrm>
            <a:off x="7776210" y="766445"/>
            <a:ext cx="3263900" cy="5933440"/>
          </a:xfrm>
          <a:prstGeom prst="rect">
            <a:avLst/>
          </a:prstGeom>
        </p:spPr>
      </p:pic>
      <p:sp>
        <p:nvSpPr>
          <p:cNvPr id="6" name="文本框 5"/>
          <p:cNvSpPr txBox="1"/>
          <p:nvPr/>
        </p:nvSpPr>
        <p:spPr>
          <a:xfrm>
            <a:off x="4925695" y="170815"/>
            <a:ext cx="1987550" cy="768350"/>
          </a:xfrm>
          <a:prstGeom prst="rect">
            <a:avLst/>
          </a:prstGeom>
          <a:noFill/>
        </p:spPr>
        <p:txBody>
          <a:bodyPr wrap="square" rtlCol="0">
            <a:spAutoFit/>
          </a:bodyPr>
          <a:lstStyle/>
          <a:p>
            <a:r>
              <a:rPr lang="zh-CN" altLang="en-US" sz="4400" b="1"/>
              <a:t>企业</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5</a:t>
            </a:r>
          </a:p>
        </p:txBody>
      </p:sp>
      <p:sp>
        <p:nvSpPr>
          <p:cNvPr id="2" name="文本框 1"/>
          <p:cNvSpPr txBox="1"/>
          <p:nvPr/>
        </p:nvSpPr>
        <p:spPr>
          <a:xfrm>
            <a:off x="6633845" y="2868930"/>
            <a:ext cx="2560955" cy="368300"/>
          </a:xfrm>
          <a:prstGeom prst="rect">
            <a:avLst/>
          </a:prstGeom>
          <a:noFill/>
        </p:spPr>
        <p:txBody>
          <a:bodyPr wrap="square" rtlCol="0">
            <a:spAutoFit/>
          </a:bodyPr>
          <a:lstStyle/>
          <a:p>
            <a:pPr algn="l"/>
            <a:r>
              <a:rPr lang="zh-CN" altLang="en-US"/>
              <a:t> </a:t>
            </a:r>
          </a:p>
        </p:txBody>
      </p:sp>
      <p:sp>
        <p:nvSpPr>
          <p:cNvPr id="40" name="矩形 39"/>
          <p:cNvSpPr/>
          <p:nvPr/>
        </p:nvSpPr>
        <p:spPr>
          <a:xfrm>
            <a:off x="1531348" y="364022"/>
            <a:ext cx="20116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最终用户确认</a:t>
            </a:r>
          </a:p>
        </p:txBody>
      </p:sp>
      <p:pic>
        <p:nvPicPr>
          <p:cNvPr id="3" name="图片 2" descr="公司4"/>
          <p:cNvPicPr>
            <a:picLocks noChangeAspect="1"/>
          </p:cNvPicPr>
          <p:nvPr/>
        </p:nvPicPr>
        <p:blipFill>
          <a:blip r:embed="rId2"/>
          <a:stretch>
            <a:fillRect/>
          </a:stretch>
        </p:blipFill>
        <p:spPr>
          <a:xfrm>
            <a:off x="616585" y="824230"/>
            <a:ext cx="3391535" cy="6033135"/>
          </a:xfrm>
          <a:prstGeom prst="rect">
            <a:avLst/>
          </a:prstGeom>
        </p:spPr>
      </p:pic>
      <p:pic>
        <p:nvPicPr>
          <p:cNvPr id="4" name="图片 3" descr="公司5"/>
          <p:cNvPicPr>
            <a:picLocks noChangeAspect="1"/>
          </p:cNvPicPr>
          <p:nvPr/>
        </p:nvPicPr>
        <p:blipFill>
          <a:blip r:embed="rId3"/>
          <a:stretch>
            <a:fillRect/>
          </a:stretch>
        </p:blipFill>
        <p:spPr>
          <a:xfrm>
            <a:off x="4389120" y="824230"/>
            <a:ext cx="3280410" cy="583501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5</a:t>
            </a:r>
          </a:p>
        </p:txBody>
      </p:sp>
      <p:sp>
        <p:nvSpPr>
          <p:cNvPr id="2" name="文本框 1"/>
          <p:cNvSpPr txBox="1"/>
          <p:nvPr/>
        </p:nvSpPr>
        <p:spPr>
          <a:xfrm>
            <a:off x="6633845" y="2868930"/>
            <a:ext cx="2560955" cy="368300"/>
          </a:xfrm>
          <a:prstGeom prst="rect">
            <a:avLst/>
          </a:prstGeom>
          <a:noFill/>
        </p:spPr>
        <p:txBody>
          <a:bodyPr wrap="square" rtlCol="0">
            <a:spAutoFit/>
          </a:bodyPr>
          <a:lstStyle/>
          <a:p>
            <a:pPr algn="l"/>
            <a:r>
              <a:rPr lang="zh-CN" altLang="en-US"/>
              <a:t> </a:t>
            </a:r>
          </a:p>
        </p:txBody>
      </p:sp>
      <p:sp>
        <p:nvSpPr>
          <p:cNvPr id="40" name="矩形 39"/>
          <p:cNvSpPr/>
          <p:nvPr/>
        </p:nvSpPr>
        <p:spPr>
          <a:xfrm>
            <a:off x="1531348" y="364022"/>
            <a:ext cx="20116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最终用户确认</a:t>
            </a:r>
          </a:p>
        </p:txBody>
      </p:sp>
      <p:pic>
        <p:nvPicPr>
          <p:cNvPr id="4" name="图片 3"/>
          <p:cNvPicPr>
            <a:picLocks noChangeAspect="1"/>
          </p:cNvPicPr>
          <p:nvPr/>
        </p:nvPicPr>
        <p:blipFill>
          <a:blip r:embed="rId2"/>
          <a:stretch>
            <a:fillRect/>
          </a:stretch>
        </p:blipFill>
        <p:spPr>
          <a:xfrm>
            <a:off x="3249930" y="795655"/>
            <a:ext cx="3444240" cy="5937885"/>
          </a:xfrm>
          <a:prstGeom prst="rect">
            <a:avLst/>
          </a:prstGeom>
        </p:spPr>
      </p:pic>
      <p:pic>
        <p:nvPicPr>
          <p:cNvPr id="6" name="图片 5"/>
          <p:cNvPicPr>
            <a:picLocks noChangeAspect="1"/>
          </p:cNvPicPr>
          <p:nvPr/>
        </p:nvPicPr>
        <p:blipFill>
          <a:blip r:embed="rId3"/>
          <a:stretch>
            <a:fillRect/>
          </a:stretch>
        </p:blipFill>
        <p:spPr>
          <a:xfrm>
            <a:off x="7462520" y="878840"/>
            <a:ext cx="3620770" cy="5828665"/>
          </a:xfrm>
          <a:prstGeom prst="rect">
            <a:avLst/>
          </a:prstGeom>
        </p:spPr>
      </p:pic>
      <p:sp>
        <p:nvSpPr>
          <p:cNvPr id="7" name="文本框 6"/>
          <p:cNvSpPr txBox="1"/>
          <p:nvPr/>
        </p:nvSpPr>
        <p:spPr>
          <a:xfrm>
            <a:off x="1061720" y="1807210"/>
            <a:ext cx="1300480" cy="768350"/>
          </a:xfrm>
          <a:prstGeom prst="rect">
            <a:avLst/>
          </a:prstGeom>
          <a:noFill/>
        </p:spPr>
        <p:txBody>
          <a:bodyPr wrap="none" rtlCol="0">
            <a:spAutoFit/>
          </a:bodyPr>
          <a:lstStyle/>
          <a:p>
            <a:r>
              <a:rPr lang="zh-CN" altLang="en-US" sz="4400"/>
              <a:t>学生</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总体设计</a:t>
            </a:r>
          </a:p>
        </p:txBody>
      </p:sp>
      <p:sp>
        <p:nvSpPr>
          <p:cNvPr id="3" name="文本框 2"/>
          <p:cNvSpPr txBox="1"/>
          <p:nvPr/>
        </p:nvSpPr>
        <p:spPr>
          <a:xfrm>
            <a:off x="1111885" y="1082040"/>
            <a:ext cx="1734185" cy="706755"/>
          </a:xfrm>
          <a:prstGeom prst="rect">
            <a:avLst/>
          </a:prstGeom>
          <a:noFill/>
        </p:spPr>
        <p:txBody>
          <a:bodyPr wrap="none" rtlCol="0">
            <a:spAutoFit/>
          </a:bodyPr>
          <a:lstStyle/>
          <a:p>
            <a:r>
              <a:rPr lang="en-US" altLang="zh-CN" sz="4000"/>
              <a:t>HIPO</a:t>
            </a:r>
            <a:r>
              <a:rPr lang="zh-CN" altLang="en-US" sz="4000"/>
              <a:t>图</a:t>
            </a:r>
          </a:p>
        </p:txBody>
      </p:sp>
      <p:pic>
        <p:nvPicPr>
          <p:cNvPr id="43" name="图片 42" descr="D:\project\project\层次方框图.png"/>
          <p:cNvPicPr/>
          <p:nvPr/>
        </p:nvPicPr>
        <p:blipFill>
          <a:blip r:embed="rId2">
            <a:extLst>
              <a:ext uri="{28A0092B-C50C-407E-A947-70E740481C1C}">
                <a14:useLocalDpi xmlns:a14="http://schemas.microsoft.com/office/drawing/2010/main" val="0"/>
              </a:ext>
            </a:extLst>
          </a:blip>
          <a:srcRect/>
          <a:stretch>
            <a:fillRect/>
          </a:stretch>
        </p:blipFill>
        <p:spPr bwMode="auto">
          <a:xfrm>
            <a:off x="1623668" y="1477666"/>
            <a:ext cx="9894130" cy="4625036"/>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p>
        </p:txBody>
      </p:sp>
      <p:sp>
        <p:nvSpPr>
          <p:cNvPr id="2" name="文本框 1"/>
          <p:cNvSpPr txBox="1"/>
          <p:nvPr/>
        </p:nvSpPr>
        <p:spPr>
          <a:xfrm>
            <a:off x="6633845" y="2868930"/>
            <a:ext cx="2560955" cy="368300"/>
          </a:xfrm>
          <a:prstGeom prst="rect">
            <a:avLst/>
          </a:prstGeom>
          <a:noFill/>
        </p:spPr>
        <p:txBody>
          <a:bodyPr wrap="square" rtlCol="0">
            <a:spAutoFit/>
          </a:bodyPr>
          <a:lstStyle/>
          <a:p>
            <a:r>
              <a:rPr lang="zh-CN" altLang="en-US"/>
              <a:t> </a:t>
            </a: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总体设计</a:t>
            </a:r>
          </a:p>
        </p:txBody>
      </p:sp>
      <p:sp>
        <p:nvSpPr>
          <p:cNvPr id="3" name="文本框 2"/>
          <p:cNvSpPr txBox="1"/>
          <p:nvPr/>
        </p:nvSpPr>
        <p:spPr>
          <a:xfrm>
            <a:off x="569226" y="1035363"/>
            <a:ext cx="2214880" cy="706755"/>
          </a:xfrm>
          <a:prstGeom prst="rect">
            <a:avLst/>
          </a:prstGeom>
          <a:noFill/>
        </p:spPr>
        <p:txBody>
          <a:bodyPr wrap="none" rtlCol="0">
            <a:spAutoFit/>
          </a:bodyPr>
          <a:lstStyle/>
          <a:p>
            <a:r>
              <a:rPr lang="zh-CN" altLang="en-US" sz="4000" dirty="0"/>
              <a:t>业务流图</a:t>
            </a:r>
          </a:p>
        </p:txBody>
      </p:sp>
      <p:pic>
        <p:nvPicPr>
          <p:cNvPr id="43" name="图片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365" y="1618489"/>
            <a:ext cx="9133167" cy="5280586"/>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322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项目介绍</a:t>
            </a:r>
          </a:p>
        </p:txBody>
      </p:sp>
      <p:sp>
        <p:nvSpPr>
          <p:cNvPr id="100" name="文本框 99"/>
          <p:cNvSpPr txBox="1"/>
          <p:nvPr/>
        </p:nvSpPr>
        <p:spPr>
          <a:xfrm>
            <a:off x="1391920" y="1181735"/>
            <a:ext cx="7244080" cy="5539105"/>
          </a:xfrm>
          <a:prstGeom prst="rect">
            <a:avLst/>
          </a:prstGeom>
          <a:noFill/>
          <a:ln w="9525">
            <a:noFill/>
          </a:ln>
        </p:spPr>
        <p:txBody>
          <a:bodyPr wrap="square">
            <a:spAutoFit/>
          </a:bodyPr>
          <a:lstStyle/>
          <a:p>
            <a:pPr indent="0" fontAlgn="auto">
              <a:lnSpc>
                <a:spcPct val="150000"/>
              </a:lnSpc>
            </a:pPr>
            <a:r>
              <a:rPr lang="zh-CN" altLang="en-US" sz="3200" b="1">
                <a:latin typeface="宋体" panose="02010600030101010101" pitchFamily="2" charset="-122"/>
                <a:ea typeface="宋体" panose="02010600030101010101" pitchFamily="2" charset="-122"/>
                <a:cs typeface="宋体" panose="02010600030101010101" pitchFamily="2" charset="-122"/>
              </a:rPr>
              <a:t>一</a:t>
            </a:r>
            <a:r>
              <a:rPr lang="en-US" altLang="zh-CN" sz="3200" b="1">
                <a:latin typeface="宋体" panose="02010600030101010101" pitchFamily="2" charset="-122"/>
                <a:ea typeface="宋体" panose="02010600030101010101" pitchFamily="2" charset="-122"/>
                <a:cs typeface="宋体" panose="02010600030101010101" pitchFamily="2" charset="-122"/>
              </a:rPr>
              <a:t>. </a:t>
            </a:r>
            <a:r>
              <a:rPr lang="zh-CN" altLang="en-US" sz="4000" b="1">
                <a:latin typeface="宋体" panose="02010600030101010101" pitchFamily="2" charset="-122"/>
                <a:ea typeface="宋体" panose="02010600030101010101" pitchFamily="2" charset="-122"/>
                <a:cs typeface="宋体" panose="02010600030101010101" pitchFamily="2" charset="-122"/>
              </a:rPr>
              <a:t>项目背景</a:t>
            </a:r>
          </a:p>
          <a:p>
            <a:pPr indent="0" fontAlgn="auto">
              <a:lnSpc>
                <a:spcPct val="150000"/>
              </a:lnSpc>
            </a:pPr>
            <a:r>
              <a:rPr lang="en-US" altLang="zh-CN" sz="2800">
                <a:latin typeface="宋体" panose="02010600030101010101" pitchFamily="2" charset="-122"/>
                <a:ea typeface="宋体" panose="02010600030101010101" pitchFamily="2" charset="-122"/>
                <a:cs typeface="宋体" panose="02010600030101010101" pitchFamily="2" charset="-122"/>
              </a:rPr>
              <a:t>1.</a:t>
            </a:r>
            <a:r>
              <a:rPr lang="zh-CN" altLang="en-US" sz="2800">
                <a:latin typeface="宋体" panose="02010600030101010101" pitchFamily="2" charset="-122"/>
                <a:ea typeface="宋体" panose="02010600030101010101" pitchFamily="2" charset="-122"/>
                <a:cs typeface="宋体" panose="02010600030101010101" pitchFamily="2" charset="-122"/>
              </a:rPr>
              <a:t>当前分院的实习招聘信息在官网上零星、不定期的发布，导致学生无法及时获取以及浏览招聘信息，而发展机会的流失。</a:t>
            </a:r>
          </a:p>
          <a:p>
            <a:pPr indent="0" fontAlgn="auto">
              <a:lnSpc>
                <a:spcPct val="150000"/>
              </a:lnSpc>
            </a:pPr>
            <a:r>
              <a:rPr lang="en-US" altLang="zh-CN" sz="2800">
                <a:latin typeface="宋体" panose="02010600030101010101" pitchFamily="2" charset="-122"/>
                <a:ea typeface="宋体" panose="02010600030101010101" pitchFamily="2" charset="-122"/>
                <a:cs typeface="宋体" panose="02010600030101010101" pitchFamily="2" charset="-122"/>
              </a:rPr>
              <a:t>2.</a:t>
            </a:r>
            <a:r>
              <a:rPr lang="zh-CN" altLang="en-US" sz="2800">
                <a:latin typeface="宋体" panose="02010600030101010101" pitchFamily="2" charset="-122"/>
                <a:ea typeface="宋体" panose="02010600030101010101" pitchFamily="2" charset="-122"/>
                <a:cs typeface="宋体" panose="02010600030101010101" pitchFamily="2" charset="-122"/>
              </a:rPr>
              <a:t>招聘单位有需求但无法了解到应届生的意愿，供求量无法平衡 。</a:t>
            </a:r>
          </a:p>
          <a:p>
            <a:pPr indent="0" fontAlgn="auto">
              <a:lnSpc>
                <a:spcPct val="150000"/>
              </a:lnSpc>
            </a:pPr>
            <a:r>
              <a:rPr lang="en-US" altLang="zh-CN" sz="2800">
                <a:latin typeface="宋体" panose="02010600030101010101" pitchFamily="2" charset="-122"/>
                <a:ea typeface="宋体" panose="02010600030101010101" pitchFamily="2" charset="-122"/>
                <a:cs typeface="宋体" panose="02010600030101010101" pitchFamily="2" charset="-122"/>
              </a:rPr>
              <a:t>3.</a:t>
            </a:r>
            <a:r>
              <a:rPr lang="zh-CN" altLang="en-US" sz="2800">
                <a:latin typeface="宋体" panose="02010600030101010101" pitchFamily="2" charset="-122"/>
                <a:ea typeface="宋体" panose="02010600030101010101" pitchFamily="2" charset="-122"/>
                <a:cs typeface="宋体" panose="02010600030101010101" pitchFamily="2" charset="-122"/>
              </a:rPr>
              <a:t>分院没有一个对招聘信息以及学生个人简历的投放的管理平台。</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p>
        </p:txBody>
      </p:sp>
      <p:sp>
        <p:nvSpPr>
          <p:cNvPr id="40" name="矩形 39"/>
          <p:cNvSpPr/>
          <p:nvPr/>
        </p:nvSpPr>
        <p:spPr>
          <a:xfrm>
            <a:off x="1937668" y="334846"/>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详细设计</a:t>
            </a:r>
          </a:p>
        </p:txBody>
      </p:sp>
      <p:sp>
        <p:nvSpPr>
          <p:cNvPr id="2" name="文本框 1"/>
          <p:cNvSpPr txBox="1"/>
          <p:nvPr/>
        </p:nvSpPr>
        <p:spPr>
          <a:xfrm>
            <a:off x="1104523" y="1475715"/>
            <a:ext cx="5668539" cy="369332"/>
          </a:xfrm>
          <a:prstGeom prst="rect">
            <a:avLst/>
          </a:prstGeom>
          <a:noFill/>
        </p:spPr>
        <p:txBody>
          <a:bodyPr wrap="none" rtlCol="0">
            <a:spAutoFit/>
          </a:bodyPr>
          <a:lstStyle/>
          <a:p>
            <a:r>
              <a:rPr lang="en-US" altLang="zh-CN" dirty="0" smtClean="0"/>
              <a:t>1.</a:t>
            </a:r>
            <a:r>
              <a:rPr lang="zh-CN" altLang="en-US" dirty="0" smtClean="0"/>
              <a:t>注册登录模块：注册登录模块用于用户的登录注册。</a:t>
            </a:r>
            <a:endParaRPr lang="zh-CN" altLang="en-US" dirty="0"/>
          </a:p>
        </p:txBody>
      </p:sp>
      <p:pic>
        <p:nvPicPr>
          <p:cNvPr id="2050" name="图片 19"/>
          <p:cNvPicPr>
            <a:picLocks noChangeAspect="1" noChangeArrowheads="1"/>
          </p:cNvPicPr>
          <p:nvPr/>
        </p:nvPicPr>
        <p:blipFill>
          <a:blip r:embed="rId3">
            <a:extLst>
              <a:ext uri="{28A0092B-C50C-407E-A947-70E740481C1C}">
                <a14:useLocalDpi xmlns:a14="http://schemas.microsoft.com/office/drawing/2010/main" val="0"/>
              </a:ext>
            </a:extLst>
          </a:blip>
          <a:srcRect r="9775" b="22583"/>
          <a:stretch>
            <a:fillRect/>
          </a:stretch>
        </p:blipFill>
        <p:spPr bwMode="auto">
          <a:xfrm>
            <a:off x="5461688" y="2041250"/>
            <a:ext cx="6539328" cy="3081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44839" y="1946822"/>
            <a:ext cx="8929557" cy="5078313"/>
          </a:xfrm>
          <a:prstGeom prst="rect">
            <a:avLst/>
          </a:prstGeom>
          <a:noFill/>
        </p:spPr>
        <p:txBody>
          <a:bodyPr wrap="square" rtlCol="0">
            <a:spAutoFit/>
          </a:bodyPr>
          <a:lstStyle/>
          <a:p>
            <a:r>
              <a:rPr lang="zh-CN" altLang="en-US" sz="1200" dirty="0" smtClean="0"/>
              <a:t>伪码：</a:t>
            </a:r>
            <a:endParaRPr lang="en-US" altLang="zh-CN" sz="1200" dirty="0" smtClean="0"/>
          </a:p>
          <a:p>
            <a:r>
              <a:rPr lang="zh-CN" altLang="zh-CN" sz="1200" dirty="0" smtClean="0"/>
              <a:t>注册</a:t>
            </a:r>
            <a:r>
              <a:rPr lang="zh-CN" altLang="zh-CN" sz="1200" dirty="0"/>
              <a:t>登陆</a:t>
            </a:r>
            <a:r>
              <a:rPr lang="en-US" altLang="zh-CN" sz="1200" dirty="0" err="1"/>
              <a:t>seq</a:t>
            </a:r>
            <a:endParaRPr lang="zh-CN" altLang="zh-CN" sz="1200" dirty="0"/>
          </a:p>
          <a:p>
            <a:r>
              <a:rPr lang="en-US" altLang="zh-CN" sz="1200" dirty="0"/>
              <a:t>	</a:t>
            </a:r>
            <a:r>
              <a:rPr lang="zh-CN" altLang="zh-CN" sz="1200" dirty="0"/>
              <a:t>分析帐号</a:t>
            </a:r>
            <a:r>
              <a:rPr lang="en-US" altLang="zh-CN" sz="1200" dirty="0"/>
              <a:t>select </a:t>
            </a:r>
            <a:r>
              <a:rPr lang="zh-CN" altLang="zh-CN" sz="1200" dirty="0"/>
              <a:t>已有帐号</a:t>
            </a:r>
          </a:p>
          <a:p>
            <a:r>
              <a:rPr lang="zh-CN" altLang="zh-CN" sz="1200" dirty="0"/>
              <a:t>登陆</a:t>
            </a:r>
            <a:r>
              <a:rPr lang="en-US" altLang="zh-CN" sz="1200" dirty="0" err="1"/>
              <a:t>seq</a:t>
            </a:r>
            <a:endParaRPr lang="zh-CN" altLang="zh-CN" sz="1200" dirty="0"/>
          </a:p>
          <a:p>
            <a:r>
              <a:rPr lang="zh-CN" altLang="zh-CN" sz="1200" dirty="0"/>
              <a:t>输入帐号密码</a:t>
            </a:r>
          </a:p>
          <a:p>
            <a:r>
              <a:rPr lang="zh-CN" altLang="zh-CN" sz="1200" dirty="0"/>
              <a:t>处理字符串 </a:t>
            </a:r>
            <a:r>
              <a:rPr lang="en-US" altLang="zh-CN" sz="1200" dirty="0" err="1"/>
              <a:t>seq</a:t>
            </a:r>
            <a:endParaRPr lang="zh-CN" altLang="zh-CN" sz="1200" dirty="0"/>
          </a:p>
          <a:p>
            <a:r>
              <a:rPr lang="en-US" altLang="zh-CN" sz="1200" dirty="0"/>
              <a:t>		</a:t>
            </a:r>
            <a:r>
              <a:rPr lang="zh-CN" altLang="zh-CN" sz="1200" dirty="0"/>
              <a:t>字符串分析</a:t>
            </a:r>
            <a:r>
              <a:rPr lang="en-US" altLang="zh-CN" sz="1200" dirty="0"/>
              <a:t> select </a:t>
            </a:r>
            <a:r>
              <a:rPr lang="zh-CN" altLang="zh-CN" sz="1200" dirty="0"/>
              <a:t>字符串错误</a:t>
            </a:r>
          </a:p>
          <a:p>
            <a:r>
              <a:rPr lang="en-US" altLang="zh-CN" sz="1200" dirty="0"/>
              <a:t>			</a:t>
            </a:r>
            <a:r>
              <a:rPr lang="zh-CN" altLang="zh-CN" sz="1200" dirty="0"/>
              <a:t>抛出异常</a:t>
            </a:r>
          </a:p>
          <a:p>
            <a:r>
              <a:rPr lang="en-US" altLang="zh-CN" sz="1200" dirty="0"/>
              <a:t>		</a:t>
            </a:r>
            <a:r>
              <a:rPr lang="zh-CN" altLang="zh-CN" sz="1200" dirty="0"/>
              <a:t>字符串分析</a:t>
            </a:r>
            <a:r>
              <a:rPr lang="en-US" altLang="zh-CN" sz="1200" dirty="0"/>
              <a:t> or </a:t>
            </a:r>
            <a:r>
              <a:rPr lang="zh-CN" altLang="zh-CN" sz="1200" dirty="0"/>
              <a:t>字符串正确</a:t>
            </a:r>
          </a:p>
          <a:p>
            <a:r>
              <a:rPr lang="en-US" altLang="zh-CN" sz="1200" dirty="0"/>
              <a:t>			Login</a:t>
            </a:r>
            <a:endParaRPr lang="zh-CN" altLang="zh-CN" sz="1200" dirty="0"/>
          </a:p>
          <a:p>
            <a:r>
              <a:rPr lang="en-US" altLang="zh-CN" sz="1200" dirty="0"/>
              <a:t>		</a:t>
            </a:r>
            <a:r>
              <a:rPr lang="zh-CN" altLang="zh-CN" sz="1200" dirty="0"/>
              <a:t>字符串分析</a:t>
            </a:r>
            <a:r>
              <a:rPr lang="en-US" altLang="zh-CN" sz="1200" dirty="0"/>
              <a:t>end</a:t>
            </a:r>
            <a:endParaRPr lang="zh-CN" altLang="zh-CN" sz="1200" dirty="0"/>
          </a:p>
          <a:p>
            <a:r>
              <a:rPr lang="en-US" altLang="zh-CN" sz="1200" dirty="0"/>
              <a:t>	</a:t>
            </a:r>
            <a:r>
              <a:rPr lang="zh-CN" altLang="zh-CN" sz="1200" dirty="0"/>
              <a:t>处理字符串</a:t>
            </a:r>
            <a:r>
              <a:rPr lang="en-US" altLang="zh-CN" sz="1200" dirty="0"/>
              <a:t>end</a:t>
            </a:r>
            <a:endParaRPr lang="zh-CN" altLang="zh-CN" sz="1200" dirty="0"/>
          </a:p>
          <a:p>
            <a:r>
              <a:rPr lang="zh-CN" altLang="zh-CN" sz="1200" dirty="0"/>
              <a:t>登陆</a:t>
            </a:r>
            <a:r>
              <a:rPr lang="en-US" altLang="zh-CN" sz="1200" dirty="0"/>
              <a:t>end</a:t>
            </a:r>
            <a:endParaRPr lang="zh-CN" altLang="zh-CN" sz="1200" dirty="0"/>
          </a:p>
          <a:p>
            <a:r>
              <a:rPr lang="zh-CN" altLang="zh-CN" sz="1200" dirty="0"/>
              <a:t>分析帐号</a:t>
            </a:r>
            <a:r>
              <a:rPr lang="en-US" altLang="zh-CN" sz="1200" dirty="0"/>
              <a:t> or </a:t>
            </a:r>
            <a:r>
              <a:rPr lang="zh-CN" altLang="zh-CN" sz="1200" dirty="0"/>
              <a:t>还没有帐号</a:t>
            </a:r>
          </a:p>
          <a:p>
            <a:r>
              <a:rPr lang="en-US" altLang="zh-CN" sz="1200" dirty="0"/>
              <a:t>	</a:t>
            </a:r>
            <a:r>
              <a:rPr lang="zh-CN" altLang="zh-CN" sz="1200" dirty="0"/>
              <a:t>注册</a:t>
            </a:r>
            <a:r>
              <a:rPr lang="en-US" altLang="zh-CN" sz="1200" dirty="0" err="1"/>
              <a:t>seq</a:t>
            </a:r>
            <a:endParaRPr lang="zh-CN" altLang="zh-CN" sz="1200" dirty="0"/>
          </a:p>
          <a:p>
            <a:r>
              <a:rPr lang="en-US" altLang="zh-CN" sz="1200" dirty="0"/>
              <a:t>		</a:t>
            </a:r>
            <a:r>
              <a:rPr lang="zh-CN" altLang="zh-CN" sz="1200" dirty="0"/>
              <a:t>输入帐号密码以及确认密码</a:t>
            </a:r>
          </a:p>
          <a:p>
            <a:r>
              <a:rPr lang="en-US" altLang="zh-CN" sz="1200" dirty="0"/>
              <a:t>		</a:t>
            </a:r>
            <a:r>
              <a:rPr lang="zh-CN" altLang="zh-CN" sz="1200" dirty="0"/>
              <a:t>处理字符串</a:t>
            </a:r>
            <a:r>
              <a:rPr lang="en-US" altLang="zh-CN" sz="1200" dirty="0"/>
              <a:t> </a:t>
            </a:r>
            <a:r>
              <a:rPr lang="en-US" altLang="zh-CN" sz="1200" dirty="0" err="1"/>
              <a:t>seq</a:t>
            </a:r>
            <a:endParaRPr lang="zh-CN" altLang="zh-CN" sz="1200" dirty="0"/>
          </a:p>
          <a:p>
            <a:r>
              <a:rPr lang="en-US" altLang="zh-CN" sz="1200" dirty="0"/>
              <a:t>			</a:t>
            </a:r>
            <a:r>
              <a:rPr lang="zh-CN" altLang="zh-CN" sz="1200" dirty="0"/>
              <a:t>字符串分析</a:t>
            </a:r>
            <a:r>
              <a:rPr lang="en-US" altLang="zh-CN" sz="1200" dirty="0"/>
              <a:t> select </a:t>
            </a:r>
            <a:r>
              <a:rPr lang="zh-CN" altLang="zh-CN" sz="1200" dirty="0"/>
              <a:t>字符串错误</a:t>
            </a:r>
          </a:p>
          <a:p>
            <a:r>
              <a:rPr lang="en-US" altLang="zh-CN" sz="1200" dirty="0"/>
              <a:t>				</a:t>
            </a:r>
            <a:r>
              <a:rPr lang="zh-CN" altLang="zh-CN" sz="1200" dirty="0"/>
              <a:t>抛出异常</a:t>
            </a:r>
          </a:p>
          <a:p>
            <a:r>
              <a:rPr lang="en-US" altLang="zh-CN" sz="1200" dirty="0"/>
              <a:t>			</a:t>
            </a:r>
            <a:r>
              <a:rPr lang="zh-CN" altLang="zh-CN" sz="1200" dirty="0"/>
              <a:t>字符串分析</a:t>
            </a:r>
            <a:r>
              <a:rPr lang="en-US" altLang="zh-CN" sz="1200" dirty="0"/>
              <a:t> select </a:t>
            </a:r>
            <a:r>
              <a:rPr lang="zh-CN" altLang="zh-CN" sz="1200" dirty="0"/>
              <a:t>字符串正确</a:t>
            </a:r>
          </a:p>
          <a:p>
            <a:r>
              <a:rPr lang="en-US" altLang="zh-CN" sz="1200" dirty="0"/>
              <a:t>				</a:t>
            </a:r>
            <a:r>
              <a:rPr lang="en-US" altLang="zh-CN" sz="1200" dirty="0" err="1"/>
              <a:t>Regist</a:t>
            </a:r>
            <a:endParaRPr lang="zh-CN" altLang="zh-CN" sz="1200" dirty="0"/>
          </a:p>
          <a:p>
            <a:r>
              <a:rPr lang="en-US" altLang="zh-CN" sz="1200" dirty="0"/>
              <a:t>			</a:t>
            </a:r>
            <a:r>
              <a:rPr lang="zh-CN" altLang="zh-CN" sz="1200" dirty="0"/>
              <a:t>字符串分析</a:t>
            </a:r>
            <a:r>
              <a:rPr lang="en-US" altLang="zh-CN" sz="1200" dirty="0"/>
              <a:t>end</a:t>
            </a:r>
            <a:endParaRPr lang="zh-CN" altLang="zh-CN" sz="1200" dirty="0"/>
          </a:p>
          <a:p>
            <a:r>
              <a:rPr lang="en-US" altLang="zh-CN" sz="1200" dirty="0"/>
              <a:t>		</a:t>
            </a:r>
            <a:r>
              <a:rPr lang="zh-CN" altLang="zh-CN" sz="1200" dirty="0"/>
              <a:t>处理字符串</a:t>
            </a:r>
            <a:r>
              <a:rPr lang="en-US" altLang="zh-CN" sz="1200" dirty="0"/>
              <a:t>end</a:t>
            </a:r>
            <a:endParaRPr lang="zh-CN" altLang="zh-CN" sz="1200" dirty="0"/>
          </a:p>
          <a:p>
            <a:r>
              <a:rPr lang="en-US" altLang="zh-CN" sz="1200" dirty="0"/>
              <a:t>	</a:t>
            </a:r>
            <a:r>
              <a:rPr lang="zh-CN" altLang="zh-CN" sz="1200" dirty="0"/>
              <a:t>注册</a:t>
            </a:r>
            <a:r>
              <a:rPr lang="en-US" altLang="zh-CN" sz="1200" dirty="0"/>
              <a:t>end</a:t>
            </a:r>
            <a:endParaRPr lang="zh-CN" altLang="zh-CN" sz="1200" dirty="0"/>
          </a:p>
          <a:p>
            <a:r>
              <a:rPr lang="zh-CN" altLang="zh-CN" sz="1200" dirty="0"/>
              <a:t>分析帐号</a:t>
            </a:r>
            <a:r>
              <a:rPr lang="en-US" altLang="zh-CN" sz="1200" dirty="0"/>
              <a:t>end</a:t>
            </a:r>
            <a:endParaRPr lang="zh-CN" altLang="zh-CN" sz="1200" dirty="0"/>
          </a:p>
          <a:p>
            <a:r>
              <a:rPr lang="zh-CN" altLang="zh-CN" sz="1200" dirty="0"/>
              <a:t>注册登陆</a:t>
            </a:r>
            <a:r>
              <a:rPr lang="en-US" altLang="zh-CN" sz="1200" dirty="0"/>
              <a:t>end</a:t>
            </a:r>
            <a:endParaRPr lang="zh-CN" altLang="zh-CN" sz="1200" dirty="0"/>
          </a:p>
          <a:p>
            <a:endParaRPr lang="zh-CN" altLang="en-US" sz="12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916349" y="1014057"/>
            <a:ext cx="8050988" cy="645160"/>
          </a:xfrm>
          <a:prstGeom prst="rect">
            <a:avLst/>
          </a:prstGeom>
          <a:noFill/>
        </p:spPr>
        <p:txBody>
          <a:bodyPr wrap="square" rtlCol="0">
            <a:spAutoFit/>
          </a:bodyPr>
          <a:lstStyle/>
          <a:p>
            <a:r>
              <a:rPr lang="en-US" altLang="zh-CN" dirty="0" smtClean="0"/>
              <a:t>2</a:t>
            </a:r>
            <a:r>
              <a:rPr lang="en-US" altLang="zh-CN" dirty="0" smtClean="0"/>
              <a:t>.</a:t>
            </a:r>
            <a:r>
              <a:rPr lang="zh-CN" altLang="en-US" dirty="0" smtClean="0"/>
              <a:t>企业功能模块：</a:t>
            </a:r>
            <a:r>
              <a:rPr lang="zh-CN" altLang="zh-CN" dirty="0"/>
              <a:t>该模块主要提供企业招聘信息、提交审核材料、活动的发布和修改、接受简历的反馈、提出对系统的反馈。</a:t>
            </a:r>
            <a:r>
              <a:rPr lang="en-US" altLang="zh-CN" dirty="0"/>
              <a:t> </a:t>
            </a:r>
            <a:endParaRPr lang="zh-CN" altLang="zh-CN" dirty="0"/>
          </a:p>
        </p:txBody>
      </p:sp>
      <p:pic>
        <p:nvPicPr>
          <p:cNvPr id="2" name="图片 -2147482582" descr="企业pdl"/>
          <p:cNvPicPr>
            <a:picLocks noChangeAspect="1"/>
          </p:cNvPicPr>
          <p:nvPr/>
        </p:nvPicPr>
        <p:blipFill>
          <a:blip r:embed="rId2"/>
          <a:stretch>
            <a:fillRect/>
          </a:stretch>
        </p:blipFill>
        <p:spPr>
          <a:xfrm>
            <a:off x="981710" y="1786255"/>
            <a:ext cx="10519410" cy="4902200"/>
          </a:xfrm>
          <a:prstGeom prst="rect">
            <a:avLst/>
          </a:prstGeom>
          <a:noFill/>
          <a:ln w="9525">
            <a:noFill/>
          </a:ln>
        </p:spPr>
      </p:pic>
      <p:sp>
        <p:nvSpPr>
          <p:cNvPr id="6" name="平行四边形 5"/>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1937668" y="334846"/>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详细设计</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7690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07030" y="1132159"/>
            <a:ext cx="10977685" cy="646331"/>
          </a:xfrm>
          <a:prstGeom prst="rect">
            <a:avLst/>
          </a:prstGeom>
          <a:noFill/>
        </p:spPr>
        <p:txBody>
          <a:bodyPr wrap="none" rtlCol="0">
            <a:spAutoFit/>
          </a:bodyPr>
          <a:lstStyle/>
          <a:p>
            <a:r>
              <a:rPr lang="en-US" altLang="zh-CN" dirty="0" smtClean="0"/>
              <a:t>3.</a:t>
            </a:r>
            <a:r>
              <a:rPr lang="zh-CN" altLang="en-US" dirty="0" smtClean="0"/>
              <a:t>学生模块：</a:t>
            </a:r>
            <a:r>
              <a:rPr lang="zh-CN" altLang="zh-CN" dirty="0"/>
              <a:t>该模块主要提供学生方的个人简历的填写以及投递，招聘信息的查询、对企业和系统的评价</a:t>
            </a:r>
            <a:r>
              <a:rPr lang="zh-CN" altLang="zh-CN" dirty="0" smtClean="0"/>
              <a:t>、</a:t>
            </a:r>
            <a:endParaRPr lang="en-US" altLang="zh-CN" dirty="0" smtClean="0"/>
          </a:p>
          <a:p>
            <a:r>
              <a:rPr lang="zh-CN" altLang="zh-CN" dirty="0" smtClean="0"/>
              <a:t>实习</a:t>
            </a:r>
            <a:r>
              <a:rPr lang="zh-CN" altLang="zh-CN" dirty="0"/>
              <a:t>日记和三方协议的上传。</a:t>
            </a:r>
            <a:endParaRPr lang="zh-CN" altLang="en-US" dirty="0"/>
          </a:p>
        </p:txBody>
      </p:sp>
      <p:pic>
        <p:nvPicPr>
          <p:cNvPr id="4099"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972" y="1680240"/>
            <a:ext cx="8475611" cy="522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平行四边形 5"/>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p>
        </p:txBody>
      </p:sp>
      <p:sp>
        <p:nvSpPr>
          <p:cNvPr id="8" name="矩形 7"/>
          <p:cNvSpPr/>
          <p:nvPr/>
        </p:nvSpPr>
        <p:spPr>
          <a:xfrm>
            <a:off x="1937668" y="334846"/>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详细设计</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59390" y="966790"/>
            <a:ext cx="3669920" cy="4615815"/>
          </a:xfrm>
          <a:prstGeom prst="rect">
            <a:avLst/>
          </a:prstGeom>
          <a:noFill/>
        </p:spPr>
        <p:txBody>
          <a:bodyPr wrap="square" rtlCol="0">
            <a:spAutoFit/>
          </a:bodyPr>
          <a:lstStyle/>
          <a:p>
            <a:r>
              <a:rPr lang="zh-CN" altLang="zh-CN" sz="1600" dirty="0"/>
              <a:t> </a:t>
            </a:r>
            <a:r>
              <a:rPr altLang="zh-CN" sz="1600"/>
              <a:t> </a:t>
            </a:r>
            <a:r>
              <a:rPr altLang="zh-CN" sz="1400"/>
              <a:t>Procedure 个人简历的填写及上传 is </a:t>
            </a:r>
          </a:p>
          <a:p>
            <a:r>
              <a:rPr altLang="zh-CN" sz="1400"/>
              <a:t>点击个人简历按钮</a:t>
            </a:r>
          </a:p>
          <a:p>
            <a:r>
              <a:rPr altLang="zh-CN" sz="1400"/>
              <a:t>begin 填写个人简历及上传</a:t>
            </a:r>
          </a:p>
          <a:p>
            <a:r>
              <a:rPr altLang="zh-CN" sz="1400"/>
              <a:t>if(未超过字数限制） then</a:t>
            </a:r>
          </a:p>
          <a:p>
            <a:r>
              <a:rPr altLang="zh-CN" sz="1400"/>
              <a:t>点击上传</a:t>
            </a:r>
          </a:p>
          <a:p>
            <a:r>
              <a:rPr altLang="zh-CN" sz="1400"/>
              <a:t>弹出上传成功的提示框</a:t>
            </a:r>
          </a:p>
          <a:p>
            <a:r>
              <a:rPr altLang="zh-CN" sz="1400"/>
              <a:t>else</a:t>
            </a:r>
          </a:p>
          <a:p>
            <a:r>
              <a:rPr altLang="zh-CN" sz="1400"/>
              <a:t>点击上传</a:t>
            </a:r>
          </a:p>
          <a:p>
            <a:r>
              <a:rPr altLang="zh-CN" sz="1400"/>
              <a:t>弹出上传失败的提示框</a:t>
            </a:r>
          </a:p>
          <a:p>
            <a:r>
              <a:rPr altLang="zh-CN" sz="1400"/>
              <a:t>end if</a:t>
            </a:r>
          </a:p>
          <a:p>
            <a:r>
              <a:rPr altLang="zh-CN" sz="1400"/>
              <a:t>end 填写个人简历及上传</a:t>
            </a:r>
          </a:p>
          <a:p>
            <a:r>
              <a:rPr altLang="zh-CN" sz="1400"/>
              <a:t>end 个人简历的填写及上传</a:t>
            </a:r>
          </a:p>
          <a:p>
            <a:endParaRPr altLang="zh-CN" sz="1200"/>
          </a:p>
          <a:p>
            <a:r>
              <a:rPr altLang="zh-CN" sz="1400"/>
              <a:t>Procedure 查询招聘信息 is</a:t>
            </a:r>
          </a:p>
          <a:p>
            <a:r>
              <a:rPr altLang="zh-CN" sz="1400"/>
              <a:t>点击招聘信息查询按钮</a:t>
            </a:r>
          </a:p>
          <a:p>
            <a:r>
              <a:rPr altLang="zh-CN" sz="1400"/>
              <a:t>begin 输入关键字</a:t>
            </a:r>
          </a:p>
          <a:p>
            <a:r>
              <a:rPr altLang="zh-CN" sz="1400"/>
              <a:t>loop while 超过字数限定</a:t>
            </a:r>
          </a:p>
          <a:p>
            <a:r>
              <a:rPr altLang="zh-CN" sz="1400"/>
              <a:t>弹出“您输入的关键字已超过字数限制"提示框</a:t>
            </a:r>
          </a:p>
          <a:p>
            <a:r>
              <a:rPr altLang="zh-CN" sz="1400"/>
              <a:t>重新输入关键字</a:t>
            </a:r>
          </a:p>
          <a:p>
            <a:endParaRPr lang="zh-CN" altLang="zh-CN" sz="1400" dirty="0"/>
          </a:p>
        </p:txBody>
      </p:sp>
      <p:sp>
        <p:nvSpPr>
          <p:cNvPr id="3" name="文本框 2"/>
          <p:cNvSpPr txBox="1"/>
          <p:nvPr/>
        </p:nvSpPr>
        <p:spPr>
          <a:xfrm>
            <a:off x="3644265" y="967105"/>
            <a:ext cx="2566035" cy="5046345"/>
          </a:xfrm>
          <a:prstGeom prst="rect">
            <a:avLst/>
          </a:prstGeom>
          <a:noFill/>
        </p:spPr>
        <p:txBody>
          <a:bodyPr wrap="none" rtlCol="0">
            <a:spAutoFit/>
          </a:bodyPr>
          <a:lstStyle/>
          <a:p>
            <a:pPr algn="l"/>
            <a:r>
              <a:rPr altLang="zh-CN" sz="1400">
                <a:sym typeface="+mn-ea"/>
              </a:rPr>
              <a:t>end loop</a:t>
            </a:r>
          </a:p>
          <a:p>
            <a:pPr algn="l"/>
            <a:r>
              <a:rPr altLang="zh-CN" sz="1400">
                <a:sym typeface="+mn-ea"/>
              </a:rPr>
              <a:t>end 输入关键字</a:t>
            </a:r>
          </a:p>
          <a:p>
            <a:pPr algn="l"/>
            <a:r>
              <a:rPr altLang="zh-CN" sz="1400">
                <a:sym typeface="+mn-ea"/>
              </a:rPr>
              <a:t>点击查询按钮</a:t>
            </a:r>
          </a:p>
          <a:p>
            <a:pPr algn="l"/>
            <a:r>
              <a:rPr altLang="zh-CN" sz="1400">
                <a:sym typeface="+mn-ea"/>
              </a:rPr>
              <a:t>得到数据库返回的数据</a:t>
            </a:r>
          </a:p>
          <a:p>
            <a:pPr algn="l"/>
            <a:r>
              <a:rPr altLang="zh-CN" sz="1400">
                <a:sym typeface="+mn-ea"/>
              </a:rPr>
              <a:t>将查询结果写在当前界面中</a:t>
            </a:r>
          </a:p>
          <a:p>
            <a:pPr algn="l"/>
            <a:r>
              <a:rPr altLang="zh-CN" sz="1400">
                <a:sym typeface="+mn-ea"/>
              </a:rPr>
              <a:t>end  查询招聘信息</a:t>
            </a:r>
          </a:p>
          <a:p>
            <a:pPr algn="l"/>
            <a:r>
              <a:rPr altLang="zh-CN" sz="1400">
                <a:sym typeface="+mn-ea"/>
              </a:rPr>
              <a:t> </a:t>
            </a:r>
          </a:p>
          <a:p>
            <a:pPr algn="l"/>
            <a:r>
              <a:rPr altLang="zh-CN" sz="1400">
                <a:sym typeface="+mn-ea"/>
              </a:rPr>
              <a:t>Procedure 实习日记填写及上传</a:t>
            </a:r>
          </a:p>
          <a:p>
            <a:pPr algn="l"/>
            <a:r>
              <a:rPr altLang="zh-CN" sz="1400">
                <a:sym typeface="+mn-ea"/>
              </a:rPr>
              <a:t>点击实习日记上传按钮</a:t>
            </a:r>
          </a:p>
          <a:p>
            <a:pPr algn="l"/>
            <a:r>
              <a:rPr altLang="zh-CN" sz="1400">
                <a:sym typeface="+mn-ea"/>
              </a:rPr>
              <a:t>begin 填写实习日记及上传</a:t>
            </a:r>
          </a:p>
          <a:p>
            <a:pPr algn="l"/>
            <a:r>
              <a:rPr altLang="zh-CN" sz="1400">
                <a:sym typeface="+mn-ea"/>
              </a:rPr>
              <a:t>if 超过字数限制  then</a:t>
            </a:r>
          </a:p>
          <a:p>
            <a:pPr algn="l"/>
            <a:r>
              <a:rPr altLang="zh-CN" sz="1400">
                <a:sym typeface="+mn-ea"/>
              </a:rPr>
              <a:t>点击上传</a:t>
            </a:r>
          </a:p>
          <a:p>
            <a:pPr algn="l"/>
            <a:r>
              <a:rPr altLang="zh-CN" sz="1400">
                <a:sym typeface="+mn-ea"/>
              </a:rPr>
              <a:t>弹出上传失败的提示框</a:t>
            </a:r>
          </a:p>
          <a:p>
            <a:pPr algn="l"/>
            <a:r>
              <a:rPr altLang="zh-CN" sz="1400">
                <a:sym typeface="+mn-ea"/>
              </a:rPr>
              <a:t>else</a:t>
            </a:r>
          </a:p>
          <a:p>
            <a:pPr algn="l"/>
            <a:r>
              <a:rPr altLang="zh-CN" sz="1400">
                <a:sym typeface="+mn-ea"/>
              </a:rPr>
              <a:t>点击上传</a:t>
            </a:r>
          </a:p>
          <a:p>
            <a:pPr algn="l"/>
            <a:r>
              <a:rPr altLang="zh-CN" sz="1400">
                <a:sym typeface="+mn-ea"/>
              </a:rPr>
              <a:t>弹出上传成功的提示框</a:t>
            </a:r>
          </a:p>
          <a:p>
            <a:pPr algn="l"/>
            <a:r>
              <a:rPr altLang="zh-CN" sz="1400">
                <a:sym typeface="+mn-ea"/>
              </a:rPr>
              <a:t>end if</a:t>
            </a:r>
          </a:p>
          <a:p>
            <a:pPr algn="l"/>
            <a:r>
              <a:rPr altLang="zh-CN" sz="1400">
                <a:sym typeface="+mn-ea"/>
              </a:rPr>
              <a:t>end 填写实习日记及上传</a:t>
            </a:r>
          </a:p>
          <a:p>
            <a:pPr algn="l"/>
            <a:r>
              <a:rPr altLang="zh-CN" sz="1600">
                <a:sym typeface="+mn-ea"/>
              </a:rPr>
              <a:t>end 实习日记填写及上传</a:t>
            </a:r>
          </a:p>
          <a:p>
            <a:pPr algn="l"/>
            <a:endParaRPr altLang="zh-CN"/>
          </a:p>
          <a:p>
            <a:pPr algn="l"/>
            <a:endParaRPr lang="zh-CN" altLang="zh-CN" dirty="0"/>
          </a:p>
          <a:p>
            <a:endParaRPr lang="zh-CN" altLang="en-US"/>
          </a:p>
        </p:txBody>
      </p:sp>
      <p:sp>
        <p:nvSpPr>
          <p:cNvPr id="4" name="文本框 3"/>
          <p:cNvSpPr txBox="1"/>
          <p:nvPr/>
        </p:nvSpPr>
        <p:spPr>
          <a:xfrm>
            <a:off x="6343015" y="666115"/>
            <a:ext cx="3887470" cy="6092825"/>
          </a:xfrm>
          <a:prstGeom prst="rect">
            <a:avLst/>
          </a:prstGeom>
          <a:noFill/>
        </p:spPr>
        <p:txBody>
          <a:bodyPr wrap="none" rtlCol="0">
            <a:spAutoFit/>
          </a:bodyPr>
          <a:lstStyle/>
          <a:p>
            <a:pPr algn="l"/>
            <a:r>
              <a:rPr altLang="zh-CN" sz="1400">
                <a:sym typeface="+mn-ea"/>
              </a:rPr>
              <a:t>Procedure 三方协议的填写及上传</a:t>
            </a:r>
          </a:p>
          <a:p>
            <a:pPr algn="l"/>
            <a:r>
              <a:rPr altLang="zh-CN" sz="1400">
                <a:sym typeface="+mn-ea"/>
              </a:rPr>
              <a:t>点击简历按钮</a:t>
            </a:r>
          </a:p>
          <a:p>
            <a:pPr algn="l"/>
            <a:r>
              <a:rPr altLang="zh-CN" sz="1400">
                <a:sym typeface="+mn-ea"/>
              </a:rPr>
              <a:t>点击三方上传</a:t>
            </a:r>
          </a:p>
          <a:p>
            <a:pPr algn="l"/>
            <a:r>
              <a:rPr altLang="zh-CN" sz="1400">
                <a:sym typeface="+mn-ea"/>
              </a:rPr>
              <a:t>弹出三方协议上传界面</a:t>
            </a:r>
          </a:p>
          <a:p>
            <a:pPr algn="l"/>
            <a:r>
              <a:rPr altLang="zh-CN" sz="1400">
                <a:sym typeface="+mn-ea"/>
              </a:rPr>
              <a:t>begin 选择三方协议文件的路径</a:t>
            </a:r>
          </a:p>
          <a:p>
            <a:pPr algn="l"/>
            <a:r>
              <a:rPr altLang="zh-CN" sz="1400">
                <a:sym typeface="+mn-ea"/>
              </a:rPr>
              <a:t>if 路径错误 then </a:t>
            </a:r>
          </a:p>
          <a:p>
            <a:pPr algn="l"/>
            <a:r>
              <a:rPr altLang="zh-CN" sz="1400">
                <a:sym typeface="+mn-ea"/>
              </a:rPr>
              <a:t>弹出“您输入的路径错误，请重新输入”的提示框</a:t>
            </a:r>
          </a:p>
          <a:p>
            <a:pPr algn="l"/>
            <a:r>
              <a:rPr altLang="zh-CN" sz="1400">
                <a:sym typeface="+mn-ea"/>
              </a:rPr>
              <a:t>else</a:t>
            </a:r>
          </a:p>
          <a:p>
            <a:pPr algn="l"/>
            <a:r>
              <a:rPr altLang="zh-CN" sz="1400">
                <a:sym typeface="+mn-ea"/>
              </a:rPr>
              <a:t>end if</a:t>
            </a:r>
          </a:p>
          <a:p>
            <a:pPr algn="l"/>
            <a:r>
              <a:rPr altLang="zh-CN" sz="1400">
                <a:sym typeface="+mn-ea"/>
              </a:rPr>
              <a:t>end 选择三方协议文件的路径</a:t>
            </a:r>
          </a:p>
          <a:p>
            <a:pPr algn="l"/>
            <a:r>
              <a:rPr altLang="zh-CN" sz="1400">
                <a:sym typeface="+mn-ea"/>
              </a:rPr>
              <a:t>点击上传</a:t>
            </a:r>
          </a:p>
          <a:p>
            <a:pPr algn="l"/>
            <a:r>
              <a:rPr altLang="zh-CN" sz="1400">
                <a:sym typeface="+mn-ea"/>
              </a:rPr>
              <a:t>弹出上传成功的提示框</a:t>
            </a:r>
          </a:p>
          <a:p>
            <a:pPr algn="l"/>
            <a:r>
              <a:rPr altLang="zh-CN" sz="1400">
                <a:sym typeface="+mn-ea"/>
              </a:rPr>
              <a:t>end 三方日记的填写及上传</a:t>
            </a:r>
          </a:p>
          <a:p>
            <a:pPr algn="l"/>
            <a:endParaRPr altLang="zh-CN" sz="1200">
              <a:sym typeface="+mn-ea"/>
            </a:endParaRPr>
          </a:p>
          <a:p>
            <a:pPr algn="l"/>
            <a:r>
              <a:rPr altLang="zh-CN" sz="1400">
                <a:sym typeface="+mn-ea"/>
              </a:rPr>
              <a:t>Procedure 对企业的留言</a:t>
            </a:r>
          </a:p>
          <a:p>
            <a:pPr algn="l"/>
            <a:r>
              <a:rPr altLang="zh-CN" sz="1400">
                <a:sym typeface="+mn-ea"/>
              </a:rPr>
              <a:t>点击评价企业</a:t>
            </a:r>
          </a:p>
          <a:p>
            <a:pPr algn="l"/>
            <a:r>
              <a:rPr altLang="zh-CN" sz="1400">
                <a:sym typeface="+mn-ea"/>
              </a:rPr>
              <a:t>根据下拉框选择企业</a:t>
            </a:r>
          </a:p>
          <a:p>
            <a:pPr algn="l"/>
            <a:r>
              <a:rPr altLang="zh-CN" sz="1400">
                <a:sym typeface="+mn-ea"/>
              </a:rPr>
              <a:t>begin 填写评价</a:t>
            </a:r>
          </a:p>
          <a:p>
            <a:pPr algn="l"/>
            <a:r>
              <a:rPr altLang="zh-CN" sz="1400">
                <a:sym typeface="+mn-ea"/>
              </a:rPr>
              <a:t>if 超过字数限制  then</a:t>
            </a:r>
          </a:p>
          <a:p>
            <a:pPr algn="l"/>
            <a:r>
              <a:rPr altLang="zh-CN" sz="1400">
                <a:sym typeface="+mn-ea"/>
              </a:rPr>
              <a:t>点击上传</a:t>
            </a:r>
          </a:p>
          <a:p>
            <a:pPr algn="l"/>
            <a:r>
              <a:rPr altLang="zh-CN" sz="1400">
                <a:sym typeface="+mn-ea"/>
              </a:rPr>
              <a:t>弹出上传失败的提示框</a:t>
            </a:r>
          </a:p>
          <a:p>
            <a:pPr algn="l"/>
            <a:r>
              <a:rPr altLang="zh-CN" sz="1400">
                <a:sym typeface="+mn-ea"/>
              </a:rPr>
              <a:t>else</a:t>
            </a:r>
          </a:p>
          <a:p>
            <a:pPr algn="l"/>
            <a:r>
              <a:rPr altLang="zh-CN" sz="1400">
                <a:sym typeface="+mn-ea"/>
              </a:rPr>
              <a:t>点击上传</a:t>
            </a:r>
          </a:p>
          <a:p>
            <a:pPr algn="l"/>
            <a:r>
              <a:rPr altLang="zh-CN" sz="1400">
                <a:sym typeface="+mn-ea"/>
              </a:rPr>
              <a:t>弹出上传成功的提示框</a:t>
            </a:r>
          </a:p>
          <a:p>
            <a:pPr algn="l"/>
            <a:r>
              <a:rPr altLang="zh-CN" sz="1400">
                <a:sym typeface="+mn-ea"/>
              </a:rPr>
              <a:t>end 填写评价</a:t>
            </a:r>
          </a:p>
          <a:p>
            <a:pPr algn="l"/>
            <a:r>
              <a:rPr altLang="zh-CN" sz="1400">
                <a:sym typeface="+mn-ea"/>
              </a:rPr>
              <a:t>end  对企业的留言</a:t>
            </a:r>
          </a:p>
          <a:p>
            <a:pPr algn="l"/>
            <a:endParaRPr altLang="zh-CN" sz="1200">
              <a:sym typeface="+mn-ea"/>
            </a:endParaRPr>
          </a:p>
          <a:p>
            <a:pPr algn="l"/>
            <a:endParaRPr lang="en-US" altLang="zh-CN" sz="1600" dirty="0">
              <a:sym typeface="+mn-ea"/>
            </a:endParaRPr>
          </a:p>
        </p:txBody>
      </p:sp>
      <p:sp>
        <p:nvSpPr>
          <p:cNvPr id="6" name="文本框 5"/>
          <p:cNvSpPr txBox="1"/>
          <p:nvPr/>
        </p:nvSpPr>
        <p:spPr>
          <a:xfrm>
            <a:off x="9357360" y="2868930"/>
            <a:ext cx="2561590" cy="3415030"/>
          </a:xfrm>
          <a:prstGeom prst="rect">
            <a:avLst/>
          </a:prstGeom>
          <a:noFill/>
        </p:spPr>
        <p:txBody>
          <a:bodyPr wrap="none" rtlCol="0">
            <a:spAutoFit/>
          </a:bodyPr>
          <a:lstStyle/>
          <a:p>
            <a:pPr algn="l"/>
            <a:r>
              <a:rPr altLang="zh-CN">
                <a:sym typeface="+mn-ea"/>
              </a:rPr>
              <a:t>Procedure 对</a:t>
            </a:r>
            <a:r>
              <a:rPr lang="zh-CN">
                <a:sym typeface="+mn-ea"/>
              </a:rPr>
              <a:t>公司</a:t>
            </a:r>
            <a:r>
              <a:rPr altLang="zh-CN">
                <a:sym typeface="+mn-ea"/>
              </a:rPr>
              <a:t>的评价</a:t>
            </a:r>
          </a:p>
          <a:p>
            <a:pPr algn="l"/>
            <a:r>
              <a:rPr altLang="zh-CN">
                <a:sym typeface="+mn-ea"/>
              </a:rPr>
              <a:t>点击反馈建议按钮</a:t>
            </a:r>
          </a:p>
          <a:p>
            <a:pPr algn="l"/>
            <a:r>
              <a:rPr altLang="zh-CN">
                <a:sym typeface="+mn-ea"/>
              </a:rPr>
              <a:t>点击关于我们</a:t>
            </a:r>
          </a:p>
          <a:p>
            <a:pPr algn="l"/>
            <a:r>
              <a:rPr altLang="zh-CN">
                <a:sym typeface="+mn-ea"/>
              </a:rPr>
              <a:t>begin 填写评价</a:t>
            </a:r>
          </a:p>
          <a:p>
            <a:pPr algn="l"/>
            <a:r>
              <a:rPr altLang="zh-CN">
                <a:sym typeface="+mn-ea"/>
              </a:rPr>
              <a:t>if 超过字数限制  then</a:t>
            </a:r>
          </a:p>
          <a:p>
            <a:pPr algn="l"/>
            <a:r>
              <a:rPr altLang="zh-CN">
                <a:sym typeface="+mn-ea"/>
              </a:rPr>
              <a:t>点击上传</a:t>
            </a:r>
          </a:p>
          <a:p>
            <a:pPr algn="l"/>
            <a:r>
              <a:rPr altLang="zh-CN">
                <a:sym typeface="+mn-ea"/>
              </a:rPr>
              <a:t>弹出上传失败的提示框</a:t>
            </a:r>
          </a:p>
          <a:p>
            <a:pPr algn="l"/>
            <a:r>
              <a:rPr altLang="zh-CN">
                <a:sym typeface="+mn-ea"/>
              </a:rPr>
              <a:t>else</a:t>
            </a:r>
          </a:p>
          <a:p>
            <a:pPr algn="l"/>
            <a:r>
              <a:rPr altLang="zh-CN">
                <a:sym typeface="+mn-ea"/>
              </a:rPr>
              <a:t>点击上传</a:t>
            </a:r>
          </a:p>
          <a:p>
            <a:pPr algn="l"/>
            <a:r>
              <a:rPr altLang="zh-CN">
                <a:sym typeface="+mn-ea"/>
              </a:rPr>
              <a:t>end 填写评价</a:t>
            </a:r>
          </a:p>
          <a:p>
            <a:pPr algn="l"/>
            <a:r>
              <a:rPr altLang="zh-CN">
                <a:sym typeface="+mn-ea"/>
              </a:rPr>
              <a:t>end 对</a:t>
            </a:r>
            <a:r>
              <a:rPr lang="zh-CN">
                <a:sym typeface="+mn-ea"/>
              </a:rPr>
              <a:t>公司</a:t>
            </a:r>
            <a:r>
              <a:rPr altLang="zh-CN">
                <a:sym typeface="+mn-ea"/>
              </a:rPr>
              <a:t>的评价</a:t>
            </a:r>
            <a:r>
              <a:rPr lang="en-US" altLang="zh-CN" dirty="0">
                <a:sym typeface="+mn-ea"/>
              </a:rPr>
              <a:t> </a:t>
            </a:r>
          </a:p>
          <a:p>
            <a:endParaRPr lang="zh-CN" altLang="en-US"/>
          </a:p>
        </p:txBody>
      </p:sp>
      <p:sp>
        <p:nvSpPr>
          <p:cNvPr id="7" name="平行四边形 6"/>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p>
        </p:txBody>
      </p:sp>
      <p:sp>
        <p:nvSpPr>
          <p:cNvPr id="9" name="矩形 8"/>
          <p:cNvSpPr/>
          <p:nvPr/>
        </p:nvSpPr>
        <p:spPr>
          <a:xfrm>
            <a:off x="1937668" y="334846"/>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详细设计</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815697" y="973999"/>
            <a:ext cx="6303329" cy="369332"/>
          </a:xfrm>
          <a:prstGeom prst="rect">
            <a:avLst/>
          </a:prstGeom>
          <a:noFill/>
        </p:spPr>
        <p:txBody>
          <a:bodyPr wrap="none" rtlCol="0">
            <a:spAutoFit/>
          </a:bodyPr>
          <a:lstStyle/>
          <a:p>
            <a:r>
              <a:rPr lang="en-US" altLang="zh-CN" dirty="0" smtClean="0"/>
              <a:t>4.</a:t>
            </a:r>
            <a:r>
              <a:rPr lang="zh-CN" altLang="en-US" dirty="0" smtClean="0"/>
              <a:t>校方模块：</a:t>
            </a:r>
            <a:r>
              <a:rPr lang="zh-CN" altLang="zh-CN" dirty="0"/>
              <a:t>本模块主要用于校方对企业及学生等内容的</a:t>
            </a:r>
            <a:r>
              <a:rPr lang="zh-CN" altLang="zh-CN" dirty="0" smtClean="0"/>
              <a:t>管理</a:t>
            </a:r>
            <a:endParaRPr lang="zh-CN" altLang="zh-CN" dirty="0"/>
          </a:p>
        </p:txBody>
      </p:sp>
      <p:sp>
        <p:nvSpPr>
          <p:cNvPr id="5" name="文本框 4"/>
          <p:cNvSpPr txBox="1"/>
          <p:nvPr/>
        </p:nvSpPr>
        <p:spPr>
          <a:xfrm>
            <a:off x="515415" y="1280635"/>
            <a:ext cx="228600" cy="583565"/>
          </a:xfrm>
          <a:prstGeom prst="rect">
            <a:avLst/>
          </a:prstGeom>
          <a:noFill/>
        </p:spPr>
        <p:txBody>
          <a:bodyPr wrap="none" rtlCol="0">
            <a:spAutoFit/>
          </a:bodyPr>
          <a:lstStyle/>
          <a:p>
            <a:r>
              <a:rPr lang="en-US" altLang="zh-CN" sz="1600" dirty="0"/>
              <a:t> </a:t>
            </a:r>
            <a:endParaRPr lang="zh-CN" altLang="zh-CN" sz="1600" dirty="0"/>
          </a:p>
          <a:p>
            <a:endParaRPr lang="zh-CN" altLang="en-US" sz="1600" dirty="0"/>
          </a:p>
        </p:txBody>
      </p:sp>
      <p:sp>
        <p:nvSpPr>
          <p:cNvPr id="3" name="文本框 2"/>
          <p:cNvSpPr txBox="1"/>
          <p:nvPr/>
        </p:nvSpPr>
        <p:spPr>
          <a:xfrm>
            <a:off x="4826000" y="-633095"/>
            <a:ext cx="2540000" cy="645160"/>
          </a:xfrm>
          <a:prstGeom prst="rect">
            <a:avLst/>
          </a:prstGeom>
          <a:noFill/>
        </p:spPr>
        <p:txBody>
          <a:bodyPr wrap="square" rtlCol="0" anchor="t">
            <a:spAutoFit/>
          </a:bodyPr>
          <a:lstStyle/>
          <a:p>
            <a:endParaRPr lang="zh-CN" altLang="zh-CN" dirty="0"/>
          </a:p>
          <a:p>
            <a:r>
              <a:rPr lang="en-US" altLang="zh-CN" dirty="0">
                <a:sym typeface="+mn-ea"/>
              </a:rPr>
              <a:t> </a:t>
            </a:r>
            <a:endParaRPr lang="zh-CN" altLang="en-US"/>
          </a:p>
        </p:txBody>
      </p:sp>
      <p:sp>
        <p:nvSpPr>
          <p:cNvPr id="4" name="文本框 3"/>
          <p:cNvSpPr txBox="1"/>
          <p:nvPr/>
        </p:nvSpPr>
        <p:spPr>
          <a:xfrm>
            <a:off x="370840" y="1280795"/>
            <a:ext cx="2106930" cy="6185535"/>
          </a:xfrm>
          <a:prstGeom prst="rect">
            <a:avLst/>
          </a:prstGeom>
          <a:noFill/>
        </p:spPr>
        <p:txBody>
          <a:bodyPr wrap="none" rtlCol="0">
            <a:spAutoFit/>
          </a:bodyPr>
          <a:lstStyle/>
          <a:p>
            <a:r>
              <a:rPr lang="zh-CN" altLang="en-US" sz="1600"/>
              <a:t>Procedure 学生管理 is </a:t>
            </a:r>
          </a:p>
          <a:p>
            <a:r>
              <a:rPr lang="zh-CN" altLang="en-US" sz="1600"/>
              <a:t>点击学生管理按钮</a:t>
            </a:r>
          </a:p>
          <a:p>
            <a:r>
              <a:rPr lang="zh-CN" altLang="en-US" sz="1600"/>
              <a:t>begin 学生管理选项</a:t>
            </a:r>
          </a:p>
          <a:p>
            <a:r>
              <a:rPr lang="zh-CN" altLang="en-US" sz="1600"/>
              <a:t>选择学生</a:t>
            </a:r>
          </a:p>
          <a:p>
            <a:r>
              <a:rPr lang="zh-CN" altLang="en-US" sz="1600"/>
              <a:t>点击删除</a:t>
            </a:r>
          </a:p>
          <a:p>
            <a:r>
              <a:rPr lang="zh-CN" altLang="en-US" sz="1600"/>
              <a:t>If（点击确定） then</a:t>
            </a:r>
          </a:p>
          <a:p>
            <a:r>
              <a:rPr lang="zh-CN" altLang="en-US" sz="1600"/>
              <a:t>删除学生</a:t>
            </a:r>
          </a:p>
          <a:p>
            <a:r>
              <a:rPr lang="zh-CN" altLang="en-US" sz="1600"/>
              <a:t>else 退回原界面</a:t>
            </a:r>
          </a:p>
          <a:p>
            <a:r>
              <a:rPr lang="zh-CN" altLang="en-US" sz="1600"/>
              <a:t>end if</a:t>
            </a:r>
          </a:p>
          <a:p>
            <a:r>
              <a:rPr lang="zh-CN" altLang="en-US" sz="1600"/>
              <a:t>end 学生管理选项</a:t>
            </a:r>
          </a:p>
          <a:p>
            <a:r>
              <a:rPr lang="zh-CN" altLang="en-US" sz="1600"/>
              <a:t>end 学生管理</a:t>
            </a:r>
          </a:p>
          <a:p>
            <a:endParaRPr lang="zh-CN" altLang="en-US" sz="1400"/>
          </a:p>
          <a:p>
            <a:r>
              <a:rPr lang="zh-CN" altLang="en-US" sz="1600"/>
              <a:t>Procedure 企业管理 is </a:t>
            </a:r>
          </a:p>
          <a:p>
            <a:r>
              <a:rPr lang="zh-CN" altLang="en-US" sz="1600"/>
              <a:t>点击企业管理按钮</a:t>
            </a:r>
          </a:p>
          <a:p>
            <a:r>
              <a:rPr lang="zh-CN" altLang="en-US" sz="1600"/>
              <a:t>begin 企业管理选项</a:t>
            </a:r>
          </a:p>
          <a:p>
            <a:r>
              <a:rPr lang="zh-CN" altLang="en-US" sz="1600"/>
              <a:t>选择企业</a:t>
            </a:r>
          </a:p>
          <a:p>
            <a:r>
              <a:rPr lang="zh-CN" altLang="en-US" sz="1600"/>
              <a:t>点击删除</a:t>
            </a:r>
          </a:p>
          <a:p>
            <a:r>
              <a:rPr lang="zh-CN" altLang="en-US" sz="1600"/>
              <a:t>If（点击确定） then</a:t>
            </a:r>
          </a:p>
          <a:p>
            <a:r>
              <a:rPr lang="zh-CN" altLang="en-US" sz="1600"/>
              <a:t>删除学生</a:t>
            </a:r>
          </a:p>
          <a:p>
            <a:r>
              <a:rPr lang="zh-CN" altLang="en-US" sz="1600"/>
              <a:t>else 退回原界面</a:t>
            </a:r>
          </a:p>
          <a:p>
            <a:r>
              <a:rPr lang="zh-CN" altLang="en-US" sz="1600"/>
              <a:t>end if</a:t>
            </a:r>
          </a:p>
          <a:p>
            <a:r>
              <a:rPr lang="zh-CN" altLang="en-US" sz="1600"/>
              <a:t>end 企业管理选项</a:t>
            </a:r>
          </a:p>
          <a:p>
            <a:r>
              <a:rPr lang="zh-CN" altLang="en-US" sz="1600"/>
              <a:t>end 企业管理</a:t>
            </a:r>
          </a:p>
          <a:p>
            <a:endParaRPr lang="zh-CN" altLang="en-US" sz="1400"/>
          </a:p>
          <a:p>
            <a:endParaRPr lang="zh-CN" altLang="en-US" sz="1600"/>
          </a:p>
        </p:txBody>
      </p:sp>
      <p:sp>
        <p:nvSpPr>
          <p:cNvPr id="7" name="文本框 6"/>
          <p:cNvSpPr txBox="1"/>
          <p:nvPr/>
        </p:nvSpPr>
        <p:spPr>
          <a:xfrm>
            <a:off x="2926080" y="1280795"/>
            <a:ext cx="2540000" cy="5723890"/>
          </a:xfrm>
          <a:prstGeom prst="rect">
            <a:avLst/>
          </a:prstGeom>
          <a:noFill/>
        </p:spPr>
        <p:txBody>
          <a:bodyPr wrap="square" rtlCol="0" anchor="t">
            <a:spAutoFit/>
          </a:bodyPr>
          <a:lstStyle/>
          <a:p>
            <a:r>
              <a:rPr lang="zh-CN" altLang="en-US" sz="1400">
                <a:sym typeface="+mn-ea"/>
              </a:rPr>
              <a:t>Procedure 查询招聘记录 is</a:t>
            </a:r>
          </a:p>
          <a:p>
            <a:r>
              <a:rPr lang="zh-CN" altLang="en-US" sz="1400">
                <a:sym typeface="+mn-ea"/>
              </a:rPr>
              <a:t>点击招聘信息查询按钮</a:t>
            </a:r>
          </a:p>
          <a:p>
            <a:r>
              <a:rPr lang="zh-CN" altLang="en-US" sz="1400">
                <a:sym typeface="+mn-ea"/>
              </a:rPr>
              <a:t>begin 输入关键字</a:t>
            </a:r>
          </a:p>
          <a:p>
            <a:r>
              <a:rPr lang="zh-CN" altLang="en-US" sz="1400">
                <a:sym typeface="+mn-ea"/>
              </a:rPr>
              <a:t>loop while 超过字数限定</a:t>
            </a:r>
          </a:p>
          <a:p>
            <a:r>
              <a:rPr lang="zh-CN" altLang="en-US" sz="1400">
                <a:sym typeface="+mn-ea"/>
              </a:rPr>
              <a:t>弹出“您输入的关键字已超过字数限制"提示框</a:t>
            </a:r>
          </a:p>
          <a:p>
            <a:r>
              <a:rPr lang="zh-CN" altLang="en-US" sz="1400">
                <a:sym typeface="+mn-ea"/>
              </a:rPr>
              <a:t>重新输入关键字</a:t>
            </a:r>
          </a:p>
          <a:p>
            <a:r>
              <a:rPr lang="zh-CN" altLang="en-US" sz="1400">
                <a:sym typeface="+mn-ea"/>
              </a:rPr>
              <a:t>end loop</a:t>
            </a:r>
          </a:p>
          <a:p>
            <a:r>
              <a:rPr lang="zh-CN" altLang="en-US" sz="1400">
                <a:sym typeface="+mn-ea"/>
              </a:rPr>
              <a:t>end 输入关键字</a:t>
            </a:r>
          </a:p>
          <a:p>
            <a:r>
              <a:rPr lang="zh-CN" altLang="en-US" sz="1400">
                <a:sym typeface="+mn-ea"/>
              </a:rPr>
              <a:t>点击查询按钮</a:t>
            </a:r>
          </a:p>
          <a:p>
            <a:r>
              <a:rPr lang="zh-CN" altLang="en-US" sz="1400">
                <a:sym typeface="+mn-ea"/>
              </a:rPr>
              <a:t>得到数据库返回的数据</a:t>
            </a:r>
          </a:p>
          <a:p>
            <a:r>
              <a:rPr lang="zh-CN" altLang="en-US" sz="1400">
                <a:sym typeface="+mn-ea"/>
              </a:rPr>
              <a:t>将查询记录写在当前界面中</a:t>
            </a:r>
          </a:p>
          <a:p>
            <a:r>
              <a:rPr lang="zh-CN" altLang="en-US" sz="1400">
                <a:sym typeface="+mn-ea"/>
              </a:rPr>
              <a:t>end  查询招聘记录</a:t>
            </a:r>
          </a:p>
          <a:p>
            <a:r>
              <a:rPr lang="zh-CN" altLang="en-US" sz="1400">
                <a:sym typeface="+mn-ea"/>
              </a:rPr>
              <a:t> </a:t>
            </a:r>
          </a:p>
          <a:p>
            <a:r>
              <a:rPr lang="zh-CN" altLang="en-US" sz="1400">
                <a:sym typeface="+mn-ea"/>
              </a:rPr>
              <a:t>Procedure 活动信息发布</a:t>
            </a:r>
          </a:p>
          <a:p>
            <a:r>
              <a:rPr lang="zh-CN" altLang="en-US" sz="1400">
                <a:sym typeface="+mn-ea"/>
              </a:rPr>
              <a:t>点击活动信息按钮</a:t>
            </a:r>
          </a:p>
          <a:p>
            <a:r>
              <a:rPr lang="zh-CN" altLang="en-US" sz="1400">
                <a:sym typeface="+mn-ea"/>
              </a:rPr>
              <a:t>begin 填写活动信息</a:t>
            </a:r>
          </a:p>
          <a:p>
            <a:r>
              <a:rPr lang="zh-CN" altLang="en-US" sz="1400">
                <a:sym typeface="+mn-ea"/>
              </a:rPr>
              <a:t>if 超过字数限制  then</a:t>
            </a:r>
          </a:p>
          <a:p>
            <a:r>
              <a:rPr lang="zh-CN" altLang="en-US" sz="1400">
                <a:sym typeface="+mn-ea"/>
              </a:rPr>
              <a:t>点击上传</a:t>
            </a:r>
          </a:p>
          <a:p>
            <a:r>
              <a:rPr lang="zh-CN" altLang="en-US" sz="1400">
                <a:sym typeface="+mn-ea"/>
              </a:rPr>
              <a:t>弹出上传失败的提示框</a:t>
            </a:r>
          </a:p>
          <a:p>
            <a:r>
              <a:rPr lang="zh-CN" altLang="en-US" sz="1400">
                <a:sym typeface="+mn-ea"/>
              </a:rPr>
              <a:t>else</a:t>
            </a:r>
          </a:p>
          <a:p>
            <a:r>
              <a:rPr lang="zh-CN" altLang="en-US" sz="1400">
                <a:sym typeface="+mn-ea"/>
              </a:rPr>
              <a:t>点击上传</a:t>
            </a:r>
          </a:p>
          <a:p>
            <a:r>
              <a:rPr lang="zh-CN" altLang="en-US" sz="1400">
                <a:sym typeface="+mn-ea"/>
              </a:rPr>
              <a:t>弹出上传成功的提示框</a:t>
            </a:r>
          </a:p>
          <a:p>
            <a:r>
              <a:rPr lang="zh-CN" altLang="en-US" sz="1400">
                <a:sym typeface="+mn-ea"/>
              </a:rPr>
              <a:t>end if</a:t>
            </a:r>
          </a:p>
          <a:p>
            <a:r>
              <a:rPr lang="zh-CN" altLang="en-US" sz="1400">
                <a:sym typeface="+mn-ea"/>
              </a:rPr>
              <a:t>end 填写活动信息</a:t>
            </a:r>
          </a:p>
          <a:p>
            <a:r>
              <a:rPr lang="zh-CN" altLang="en-US" sz="1600">
                <a:sym typeface="+mn-ea"/>
              </a:rPr>
              <a:t>end 活动信息发布</a:t>
            </a:r>
          </a:p>
        </p:txBody>
      </p:sp>
      <p:sp>
        <p:nvSpPr>
          <p:cNvPr id="8" name="平行四边形 7"/>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6</a:t>
            </a:r>
          </a:p>
        </p:txBody>
      </p:sp>
      <p:sp>
        <p:nvSpPr>
          <p:cNvPr id="10" name="矩形 9"/>
          <p:cNvSpPr/>
          <p:nvPr/>
        </p:nvSpPr>
        <p:spPr>
          <a:xfrm>
            <a:off x="1937668" y="334846"/>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详细设计</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6</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930822" y="334846"/>
            <a:ext cx="1415772" cy="46166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界面设计</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2147482579"/>
          <p:cNvPicPr>
            <a:picLocks noChangeAspect="1"/>
          </p:cNvPicPr>
          <p:nvPr/>
        </p:nvPicPr>
        <p:blipFill>
          <a:blip r:embed="rId2"/>
          <a:stretch>
            <a:fillRect/>
          </a:stretch>
        </p:blipFill>
        <p:spPr>
          <a:xfrm>
            <a:off x="507365" y="928053"/>
            <a:ext cx="2735580" cy="4953635"/>
          </a:xfrm>
          <a:prstGeom prst="rect">
            <a:avLst/>
          </a:prstGeom>
          <a:noFill/>
          <a:ln w="9525">
            <a:noFill/>
          </a:ln>
        </p:spPr>
      </p:pic>
      <p:pic>
        <p:nvPicPr>
          <p:cNvPr id="3" name="图片 53"/>
          <p:cNvPicPr>
            <a:picLocks noChangeAspect="1"/>
          </p:cNvPicPr>
          <p:nvPr/>
        </p:nvPicPr>
        <p:blipFill>
          <a:blip r:embed="rId3"/>
          <a:stretch>
            <a:fillRect/>
          </a:stretch>
        </p:blipFill>
        <p:spPr>
          <a:xfrm>
            <a:off x="6219190" y="925513"/>
            <a:ext cx="2773680" cy="4991735"/>
          </a:xfrm>
          <a:prstGeom prst="rect">
            <a:avLst/>
          </a:prstGeom>
          <a:noFill/>
          <a:ln w="9525">
            <a:noFill/>
          </a:ln>
        </p:spPr>
      </p:pic>
      <p:pic>
        <p:nvPicPr>
          <p:cNvPr id="4" name="图片 55"/>
          <p:cNvPicPr>
            <a:picLocks noChangeAspect="1"/>
          </p:cNvPicPr>
          <p:nvPr/>
        </p:nvPicPr>
        <p:blipFill>
          <a:blip r:embed="rId4"/>
          <a:stretch>
            <a:fillRect/>
          </a:stretch>
        </p:blipFill>
        <p:spPr>
          <a:xfrm>
            <a:off x="3354705" y="901383"/>
            <a:ext cx="2781300" cy="5006975"/>
          </a:xfrm>
          <a:prstGeom prst="rect">
            <a:avLst/>
          </a:prstGeom>
          <a:noFill/>
          <a:ln w="9525">
            <a:noFill/>
          </a:ln>
        </p:spPr>
      </p:pic>
      <p:pic>
        <p:nvPicPr>
          <p:cNvPr id="5" name="图片 -2147482578"/>
          <p:cNvPicPr>
            <a:picLocks noChangeAspect="1"/>
          </p:cNvPicPr>
          <p:nvPr/>
        </p:nvPicPr>
        <p:blipFill>
          <a:blip r:embed="rId5"/>
          <a:stretch>
            <a:fillRect/>
          </a:stretch>
        </p:blipFill>
        <p:spPr>
          <a:xfrm>
            <a:off x="9195435" y="925513"/>
            <a:ext cx="2758440" cy="50069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6</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930822" y="334846"/>
            <a:ext cx="1415772" cy="46166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界面设计</a:t>
            </a:r>
            <a:endPar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56"/>
          <p:cNvPicPr>
            <a:picLocks noChangeAspect="1"/>
          </p:cNvPicPr>
          <p:nvPr/>
        </p:nvPicPr>
        <p:blipFill>
          <a:blip r:embed="rId2"/>
          <a:stretch>
            <a:fillRect/>
          </a:stretch>
        </p:blipFill>
        <p:spPr>
          <a:xfrm>
            <a:off x="370840" y="1071563"/>
            <a:ext cx="2766060" cy="4961255"/>
          </a:xfrm>
          <a:prstGeom prst="rect">
            <a:avLst/>
          </a:prstGeom>
          <a:noFill/>
          <a:ln w="9525">
            <a:noFill/>
          </a:ln>
        </p:spPr>
      </p:pic>
      <p:pic>
        <p:nvPicPr>
          <p:cNvPr id="3" name="图片 46"/>
          <p:cNvPicPr>
            <a:picLocks noChangeAspect="1"/>
          </p:cNvPicPr>
          <p:nvPr/>
        </p:nvPicPr>
        <p:blipFill>
          <a:blip r:embed="rId3"/>
          <a:stretch>
            <a:fillRect/>
          </a:stretch>
        </p:blipFill>
        <p:spPr>
          <a:xfrm>
            <a:off x="9145905" y="1041083"/>
            <a:ext cx="2773680" cy="4991735"/>
          </a:xfrm>
          <a:prstGeom prst="rect">
            <a:avLst/>
          </a:prstGeom>
          <a:noFill/>
          <a:ln w="9525">
            <a:noFill/>
          </a:ln>
        </p:spPr>
      </p:pic>
      <p:pic>
        <p:nvPicPr>
          <p:cNvPr id="4" name="图片 47"/>
          <p:cNvPicPr>
            <a:picLocks noChangeAspect="1"/>
          </p:cNvPicPr>
          <p:nvPr/>
        </p:nvPicPr>
        <p:blipFill>
          <a:blip r:embed="rId4"/>
          <a:stretch>
            <a:fillRect/>
          </a:stretch>
        </p:blipFill>
        <p:spPr>
          <a:xfrm>
            <a:off x="6156325" y="1041083"/>
            <a:ext cx="2758440" cy="4961255"/>
          </a:xfrm>
          <a:prstGeom prst="rect">
            <a:avLst/>
          </a:prstGeom>
          <a:noFill/>
          <a:ln w="9525">
            <a:noFill/>
          </a:ln>
        </p:spPr>
      </p:pic>
      <p:pic>
        <p:nvPicPr>
          <p:cNvPr id="5" name="图片 30"/>
          <p:cNvPicPr>
            <a:picLocks noChangeAspect="1"/>
          </p:cNvPicPr>
          <p:nvPr/>
        </p:nvPicPr>
        <p:blipFill>
          <a:blip r:embed="rId5"/>
          <a:stretch>
            <a:fillRect/>
          </a:stretch>
        </p:blipFill>
        <p:spPr>
          <a:xfrm>
            <a:off x="3347085" y="995363"/>
            <a:ext cx="2743200" cy="50069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7</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代码清单</a:t>
            </a:r>
          </a:p>
        </p:txBody>
      </p:sp>
      <p:sp>
        <p:nvSpPr>
          <p:cNvPr id="100" name="文本框 99"/>
          <p:cNvSpPr txBox="1"/>
          <p:nvPr/>
        </p:nvSpPr>
        <p:spPr>
          <a:xfrm>
            <a:off x="845820" y="1449705"/>
            <a:ext cx="8349615" cy="3323987"/>
          </a:xfrm>
          <a:prstGeom prst="rect">
            <a:avLst/>
          </a:prstGeom>
          <a:noFill/>
          <a:ln w="9525">
            <a:noFill/>
          </a:ln>
        </p:spPr>
        <p:txBody>
          <a:bodyPr wrap="square">
            <a:spAutoFit/>
          </a:bodyPr>
          <a:lstStyle/>
          <a:p>
            <a:pPr marL="390525" indent="-390525" fontAlgn="auto">
              <a:lnSpc>
                <a:spcPct val="150000"/>
              </a:lnSpc>
            </a:pPr>
            <a:r>
              <a:rPr lang="en-US" altLang="zh-CN" sz="1200" b="0" dirty="0">
                <a:latin typeface="Times New Roman" panose="02020603050405020304" pitchFamily="18" charset="0"/>
                <a:cs typeface="Times New Roman" panose="02020603050405020304" pitchFamily="18" charset="0"/>
              </a:rPr>
              <a:t>         </a:t>
            </a:r>
            <a:r>
              <a:rPr lang="en-US" altLang="zh-CN" sz="2000" b="0" dirty="0">
                <a:latin typeface="Times New Roman" panose="02020603050405020304" pitchFamily="18" charset="0"/>
                <a:cs typeface="Times New Roman" panose="02020603050405020304" pitchFamily="18" charset="0"/>
              </a:rPr>
              <a:t> 1. </a:t>
            </a:r>
            <a:r>
              <a:rPr lang="zh-CN" altLang="en-US" sz="2400" b="0" dirty="0">
                <a:latin typeface="宋体" panose="02010600030101010101" pitchFamily="2" charset="-122"/>
                <a:ea typeface="宋体" panose="02010600030101010101" pitchFamily="2" charset="-122"/>
                <a:cs typeface="宋体" panose="02010600030101010101" pitchFamily="2" charset="-122"/>
              </a:rPr>
              <a:t>命名规范：变量名使用小驼峰命名法，变量命名使用与变量意义相近的英文全拼单词进行命名。</a:t>
            </a:r>
          </a:p>
          <a:p>
            <a:pPr marL="390525" indent="-390525" fontAlgn="auto">
              <a:lnSpc>
                <a:spcPct val="150000"/>
              </a:lnSpc>
            </a:pPr>
            <a:endParaRPr lang="en-US" altLang="zh-CN" sz="2000" b="0" dirty="0">
              <a:latin typeface="Times New Roman" panose="02020603050405020304" pitchFamily="18" charset="0"/>
              <a:cs typeface="Times New Roman" panose="02020603050405020304" pitchFamily="18" charset="0"/>
            </a:endParaRPr>
          </a:p>
          <a:p>
            <a:pPr marL="390525" indent="-390525" fontAlgn="auto">
              <a:lnSpc>
                <a:spcPct val="150000"/>
              </a:lnSpc>
            </a:pPr>
            <a:r>
              <a:rPr lang="en-US" altLang="zh-CN" sz="2000" b="0" dirty="0" smtClean="0">
                <a:latin typeface="Times New Roman" panose="02020603050405020304" pitchFamily="18" charset="0"/>
                <a:cs typeface="Times New Roman" panose="02020603050405020304" pitchFamily="18" charset="0"/>
              </a:rPr>
              <a:t>     </a:t>
            </a:r>
            <a:r>
              <a:rPr lang="en-US" altLang="zh-CN" sz="2000" b="0" smtClean="0">
                <a:latin typeface="Times New Roman" panose="02020603050405020304" pitchFamily="18" charset="0"/>
                <a:cs typeface="Times New Roman" panose="02020603050405020304" pitchFamily="18" charset="0"/>
              </a:rPr>
              <a:t>		2</a:t>
            </a:r>
            <a:r>
              <a:rPr lang="en-US" altLang="zh-CN" sz="2000" b="0" dirty="0">
                <a:latin typeface="Times New Roman" panose="02020603050405020304" pitchFamily="18" charset="0"/>
                <a:cs typeface="Times New Roman" panose="02020603050405020304" pitchFamily="18" charset="0"/>
              </a:rPr>
              <a:t>. </a:t>
            </a:r>
            <a:r>
              <a:rPr lang="zh-CN" altLang="en-US" sz="2400" b="0" dirty="0">
                <a:latin typeface="宋体" panose="02010600030101010101" pitchFamily="2" charset="-122"/>
                <a:ea typeface="宋体" panose="02010600030101010101" pitchFamily="2" charset="-122"/>
                <a:cs typeface="宋体" panose="02010600030101010101" pitchFamily="2" charset="-122"/>
              </a:rPr>
              <a:t>编码规则：函数名具有函数执行的意义。函数统一第一个大括号在（）后，第二个大括号令其一行。函数中的代码层层递进，第二行开始编写，空</a:t>
            </a:r>
            <a:r>
              <a:rPr lang="en-US" altLang="zh-CN" sz="2400" b="0" dirty="0">
                <a:latin typeface="宋体" panose="02010600030101010101" pitchFamily="2" charset="-122"/>
                <a:ea typeface="宋体" panose="02010600030101010101" pitchFamily="2" charset="-122"/>
                <a:cs typeface="宋体" panose="02010600030101010101" pitchFamily="2" charset="-122"/>
              </a:rPr>
              <a:t>4</a:t>
            </a:r>
            <a:r>
              <a:rPr lang="zh-CN" altLang="en-US" sz="2400" b="0" dirty="0">
                <a:latin typeface="宋体" panose="02010600030101010101" pitchFamily="2" charset="-122"/>
                <a:ea typeface="宋体" panose="02010600030101010101" pitchFamily="2" charset="-122"/>
                <a:cs typeface="宋体" panose="02010600030101010101" pitchFamily="2" charset="-122"/>
              </a:rPr>
              <a:t>个空格。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代码清单</a:t>
            </a:r>
          </a:p>
        </p:txBody>
      </p:sp>
      <p:pic>
        <p:nvPicPr>
          <p:cNvPr id="2" name="图片 1"/>
          <p:cNvPicPr>
            <a:picLocks noChangeAspect="1"/>
          </p:cNvPicPr>
          <p:nvPr/>
        </p:nvPicPr>
        <p:blipFill>
          <a:blip r:embed="rId2"/>
          <a:stretch>
            <a:fillRect/>
          </a:stretch>
        </p:blipFill>
        <p:spPr>
          <a:xfrm>
            <a:off x="561975" y="795655"/>
            <a:ext cx="5046980" cy="5730875"/>
          </a:xfrm>
          <a:prstGeom prst="rect">
            <a:avLst/>
          </a:prstGeom>
        </p:spPr>
      </p:pic>
      <p:pic>
        <p:nvPicPr>
          <p:cNvPr id="3" name="图片 2"/>
          <p:cNvPicPr>
            <a:picLocks noChangeAspect="1"/>
          </p:cNvPicPr>
          <p:nvPr/>
        </p:nvPicPr>
        <p:blipFill>
          <a:blip r:embed="rId3"/>
          <a:stretch>
            <a:fillRect/>
          </a:stretch>
        </p:blipFill>
        <p:spPr>
          <a:xfrm>
            <a:off x="6137275" y="817245"/>
            <a:ext cx="4685030" cy="57315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平行四边形 2"/>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代码清单</a:t>
            </a:r>
          </a:p>
        </p:txBody>
      </p:sp>
      <p:pic>
        <p:nvPicPr>
          <p:cNvPr id="9" name="图片 8"/>
          <p:cNvPicPr>
            <a:picLocks noChangeAspect="1"/>
          </p:cNvPicPr>
          <p:nvPr/>
        </p:nvPicPr>
        <p:blipFill>
          <a:blip r:embed="rId2"/>
          <a:stretch>
            <a:fillRect/>
          </a:stretch>
        </p:blipFill>
        <p:spPr>
          <a:xfrm>
            <a:off x="128905" y="834390"/>
            <a:ext cx="3879215" cy="6024245"/>
          </a:xfrm>
          <a:prstGeom prst="rect">
            <a:avLst/>
          </a:prstGeom>
        </p:spPr>
      </p:pic>
      <p:pic>
        <p:nvPicPr>
          <p:cNvPr id="10" name="图片 9"/>
          <p:cNvPicPr>
            <a:picLocks noChangeAspect="1"/>
          </p:cNvPicPr>
          <p:nvPr/>
        </p:nvPicPr>
        <p:blipFill>
          <a:blip r:embed="rId3"/>
          <a:stretch>
            <a:fillRect/>
          </a:stretch>
        </p:blipFill>
        <p:spPr>
          <a:xfrm>
            <a:off x="4012565" y="828040"/>
            <a:ext cx="3890645" cy="6036945"/>
          </a:xfrm>
          <a:prstGeom prst="rect">
            <a:avLst/>
          </a:prstGeom>
        </p:spPr>
      </p:pic>
      <p:pic>
        <p:nvPicPr>
          <p:cNvPr id="11" name="图片 10"/>
          <p:cNvPicPr>
            <a:picLocks noChangeAspect="1"/>
          </p:cNvPicPr>
          <p:nvPr/>
        </p:nvPicPr>
        <p:blipFill>
          <a:blip r:embed="rId4"/>
          <a:stretch>
            <a:fillRect/>
          </a:stretch>
        </p:blipFill>
        <p:spPr>
          <a:xfrm>
            <a:off x="8185150" y="817245"/>
            <a:ext cx="3662680" cy="60229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322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项目介绍</a:t>
            </a:r>
          </a:p>
        </p:txBody>
      </p:sp>
      <p:sp>
        <p:nvSpPr>
          <p:cNvPr id="2" name="文本框 1"/>
          <p:cNvSpPr txBox="1"/>
          <p:nvPr/>
        </p:nvSpPr>
        <p:spPr>
          <a:xfrm>
            <a:off x="1400175" y="1381760"/>
            <a:ext cx="7385685" cy="4431030"/>
          </a:xfrm>
          <a:prstGeom prst="rect">
            <a:avLst/>
          </a:prstGeom>
          <a:noFill/>
          <a:ln w="9525">
            <a:noFill/>
          </a:ln>
        </p:spPr>
        <p:txBody>
          <a:bodyPr wrap="square">
            <a:spAutoFit/>
          </a:bodyPr>
          <a:lstStyle/>
          <a:p>
            <a:pPr indent="0" fontAlgn="auto">
              <a:lnSpc>
                <a:spcPct val="150000"/>
              </a:lnSpc>
            </a:pPr>
            <a:r>
              <a:rPr lang="zh-CN" altLang="en-US" sz="2800" b="1">
                <a:latin typeface="宋体" panose="02010600030101010101" pitchFamily="2" charset="-122"/>
                <a:ea typeface="宋体" panose="02010600030101010101" pitchFamily="2" charset="-122"/>
                <a:cs typeface="宋体" panose="02010600030101010101" pitchFamily="2" charset="-122"/>
              </a:rPr>
              <a:t>项目简介</a:t>
            </a:r>
          </a:p>
          <a:p>
            <a:pPr indent="0" fontAlgn="auto">
              <a:lnSpc>
                <a:spcPct val="150000"/>
              </a:lnSpc>
            </a:pPr>
            <a:r>
              <a:rPr lang="zh-CN" altLang="en-US" b="1">
                <a:latin typeface="宋体" panose="02010600030101010101" pitchFamily="2" charset="-122"/>
                <a:ea typeface="宋体" panose="02010600030101010101" pitchFamily="2" charset="-122"/>
                <a:cs typeface="宋体" panose="02010600030101010101" pitchFamily="2" charset="-122"/>
              </a:rPr>
              <a:t>  </a:t>
            </a:r>
            <a:r>
              <a:rPr lang="zh-CN" altLang="en-US" sz="2000">
                <a:latin typeface="宋体" panose="02010600030101010101" pitchFamily="2" charset="-122"/>
                <a:ea typeface="宋体" panose="02010600030101010101" pitchFamily="2" charset="-122"/>
                <a:cs typeface="宋体" panose="02010600030101010101" pitchFamily="2" charset="-122"/>
              </a:rPr>
              <a:t>该平台用于整合以及管理公司</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招聘信息</a:t>
            </a:r>
            <a:r>
              <a:rPr lang="zh-CN" altLang="en-US" sz="2000">
                <a:latin typeface="宋体" panose="02010600030101010101" pitchFamily="2" charset="-122"/>
                <a:ea typeface="宋体" panose="02010600030101010101" pitchFamily="2" charset="-122"/>
                <a:cs typeface="宋体" panose="02010600030101010101" pitchFamily="2" charset="-122"/>
              </a:rPr>
              <a:t>、学生</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个人简历</a:t>
            </a:r>
            <a:r>
              <a:rPr lang="zh-CN" altLang="en-US" sz="2000">
                <a:latin typeface="宋体" panose="02010600030101010101" pitchFamily="2" charset="-122"/>
                <a:ea typeface="宋体" panose="02010600030101010101" pitchFamily="2" charset="-122"/>
                <a:cs typeface="宋体" panose="02010600030101010101" pitchFamily="2" charset="-122"/>
              </a:rPr>
              <a:t>。公司招聘学生可以通过该平台的分类，找出本公司需要的人才，并且通过平台上的学生简介</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信息筛选</a:t>
            </a:r>
            <a:r>
              <a:rPr lang="zh-CN" altLang="en-US" sz="2000">
                <a:latin typeface="宋体" panose="02010600030101010101" pitchFamily="2" charset="-122"/>
                <a:ea typeface="宋体" panose="02010600030101010101" pitchFamily="2" charset="-122"/>
                <a:cs typeface="宋体" panose="02010600030101010101" pitchFamily="2" charset="-122"/>
              </a:rPr>
              <a:t>出最后的应聘者，最后统一由平台对初选满意的应聘者发送平台消息。学生则可以通过平台找到自己适合的工作岗位去</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投递</a:t>
            </a:r>
            <a:r>
              <a:rPr lang="zh-CN" altLang="en-US" sz="2000">
                <a:latin typeface="宋体" panose="02010600030101010101" pitchFamily="2" charset="-122"/>
                <a:ea typeface="宋体" panose="02010600030101010101" pitchFamily="2" charset="-122"/>
                <a:cs typeface="宋体" panose="02010600030101010101" pitchFamily="2" charset="-122"/>
              </a:rPr>
              <a:t>，由平台</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发送消息</a:t>
            </a:r>
            <a:r>
              <a:rPr lang="zh-CN" altLang="en-US" sz="2000">
                <a:latin typeface="宋体" panose="02010600030101010101" pitchFamily="2" charset="-122"/>
                <a:ea typeface="宋体" panose="02010600030101010101" pitchFamily="2" charset="-122"/>
                <a:cs typeface="宋体" panose="02010600030101010101" pitchFamily="2" charset="-122"/>
              </a:rPr>
              <a:t>给相应公司，公司收到信息后可以给予学生</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反馈</a:t>
            </a:r>
            <a:r>
              <a:rPr lang="zh-CN" altLang="en-US" sz="2000">
                <a:latin typeface="宋体" panose="02010600030101010101" pitchFamily="2" charset="-122"/>
                <a:ea typeface="宋体" panose="02010600030101010101" pitchFamily="2" charset="-122"/>
                <a:cs typeface="宋体" panose="02010600030101010101" pitchFamily="2" charset="-122"/>
              </a:rPr>
              <a:t>。学校可以通过该平台来监管整个招聘过程，通过招</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聘信息记录</a:t>
            </a:r>
            <a:r>
              <a:rPr lang="zh-CN" altLang="en-US" sz="2000">
                <a:latin typeface="宋体" panose="02010600030101010101" pitchFamily="2" charset="-122"/>
                <a:ea typeface="宋体" panose="02010600030101010101" pitchFamily="2" charset="-122"/>
                <a:cs typeface="宋体" panose="02010600030101010101" pitchFamily="2" charset="-122"/>
              </a:rPr>
              <a:t>可以清晰的了解每一个学生应聘的去向以及公司的</a:t>
            </a:r>
            <a:r>
              <a:rPr lang="zh-CN" altLang="en-US" sz="2000">
                <a:solidFill>
                  <a:srgbClr val="FF0000"/>
                </a:solidFill>
                <a:latin typeface="宋体" panose="02010600030101010101" pitchFamily="2" charset="-122"/>
                <a:ea typeface="宋体" panose="02010600030101010101" pitchFamily="2" charset="-122"/>
                <a:cs typeface="宋体" panose="02010600030101010101" pitchFamily="2" charset="-122"/>
              </a:rPr>
              <a:t>需求</a:t>
            </a:r>
            <a:r>
              <a:rPr lang="zh-CN" altLang="en-US" sz="2000">
                <a:latin typeface="宋体" panose="02010600030101010101" pitchFamily="2" charset="-122"/>
                <a:ea typeface="宋体" panose="02010600030101010101" pitchFamily="2" charset="-122"/>
                <a:cs typeface="宋体" panose="02010600030101010101" pitchFamily="2" charset="-122"/>
              </a:rPr>
              <a:t>，可以对教学做出相应的改进。</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代码清单</a:t>
            </a:r>
          </a:p>
        </p:txBody>
      </p:sp>
      <p:pic>
        <p:nvPicPr>
          <p:cNvPr id="7" name="图片 6"/>
          <p:cNvPicPr>
            <a:picLocks noChangeAspect="1"/>
          </p:cNvPicPr>
          <p:nvPr/>
        </p:nvPicPr>
        <p:blipFill>
          <a:blip r:embed="rId2"/>
          <a:stretch>
            <a:fillRect/>
          </a:stretch>
        </p:blipFill>
        <p:spPr>
          <a:xfrm>
            <a:off x="370840" y="834390"/>
            <a:ext cx="4832985" cy="5927090"/>
          </a:xfrm>
          <a:prstGeom prst="rect">
            <a:avLst/>
          </a:prstGeom>
        </p:spPr>
      </p:pic>
      <p:pic>
        <p:nvPicPr>
          <p:cNvPr id="8" name="图片 7"/>
          <p:cNvPicPr>
            <a:picLocks noChangeAspect="1"/>
          </p:cNvPicPr>
          <p:nvPr/>
        </p:nvPicPr>
        <p:blipFill>
          <a:blip r:embed="rId3"/>
          <a:stretch>
            <a:fillRect/>
          </a:stretch>
        </p:blipFill>
        <p:spPr>
          <a:xfrm>
            <a:off x="5363210" y="795020"/>
            <a:ext cx="4877435" cy="59670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代码走查</a:t>
            </a:r>
          </a:p>
        </p:txBody>
      </p:sp>
      <p:pic>
        <p:nvPicPr>
          <p:cNvPr id="3" name="图片 2"/>
          <p:cNvPicPr>
            <a:picLocks noChangeAspect="1"/>
          </p:cNvPicPr>
          <p:nvPr/>
        </p:nvPicPr>
        <p:blipFill>
          <a:blip r:embed="rId2"/>
          <a:stretch>
            <a:fillRect/>
          </a:stretch>
        </p:blipFill>
        <p:spPr>
          <a:xfrm>
            <a:off x="361315" y="796290"/>
            <a:ext cx="4747895" cy="6074410"/>
          </a:xfrm>
          <a:prstGeom prst="rect">
            <a:avLst/>
          </a:prstGeom>
        </p:spPr>
      </p:pic>
      <p:pic>
        <p:nvPicPr>
          <p:cNvPr id="5" name="图片 4"/>
          <p:cNvPicPr>
            <a:picLocks noChangeAspect="1"/>
          </p:cNvPicPr>
          <p:nvPr/>
        </p:nvPicPr>
        <p:blipFill>
          <a:blip r:embed="rId3"/>
          <a:stretch>
            <a:fillRect/>
          </a:stretch>
        </p:blipFill>
        <p:spPr>
          <a:xfrm>
            <a:off x="5198110" y="795020"/>
            <a:ext cx="4664075" cy="60432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用户手册</a:t>
            </a:r>
          </a:p>
        </p:txBody>
      </p:sp>
      <p:pic>
        <p:nvPicPr>
          <p:cNvPr id="5" name="图片 4"/>
          <p:cNvPicPr>
            <a:picLocks noChangeAspect="1"/>
          </p:cNvPicPr>
          <p:nvPr/>
        </p:nvPicPr>
        <p:blipFill>
          <a:blip r:embed="rId2"/>
          <a:stretch>
            <a:fillRect/>
          </a:stretch>
        </p:blipFill>
        <p:spPr>
          <a:xfrm>
            <a:off x="2060575" y="834390"/>
            <a:ext cx="6937375" cy="57035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sp>
        <p:nvSpPr>
          <p:cNvPr id="3" name="文本框 2"/>
          <p:cNvSpPr txBox="1"/>
          <p:nvPr/>
        </p:nvSpPr>
        <p:spPr>
          <a:xfrm>
            <a:off x="629285" y="1096645"/>
            <a:ext cx="2068830" cy="521970"/>
          </a:xfrm>
          <a:prstGeom prst="rect">
            <a:avLst/>
          </a:prstGeom>
          <a:noFill/>
        </p:spPr>
        <p:txBody>
          <a:bodyPr wrap="none" rtlCol="0">
            <a:spAutoFit/>
          </a:bodyPr>
          <a:lstStyle/>
          <a:p>
            <a:r>
              <a:rPr lang="en-US" altLang="zh-CN" sz="2800" b="1"/>
              <a:t>7.1</a:t>
            </a:r>
            <a:r>
              <a:rPr lang="zh-CN" altLang="en-US" sz="2800" b="1"/>
              <a:t>单元测试</a:t>
            </a:r>
          </a:p>
        </p:txBody>
      </p:sp>
      <p:pic>
        <p:nvPicPr>
          <p:cNvPr id="5" name="图片 4"/>
          <p:cNvPicPr>
            <a:picLocks noChangeAspect="1"/>
          </p:cNvPicPr>
          <p:nvPr/>
        </p:nvPicPr>
        <p:blipFill>
          <a:blip r:embed="rId2"/>
          <a:stretch>
            <a:fillRect/>
          </a:stretch>
        </p:blipFill>
        <p:spPr>
          <a:xfrm>
            <a:off x="629285" y="1640840"/>
            <a:ext cx="3947795" cy="5121275"/>
          </a:xfrm>
          <a:prstGeom prst="rect">
            <a:avLst/>
          </a:prstGeom>
        </p:spPr>
      </p:pic>
      <p:sp>
        <p:nvSpPr>
          <p:cNvPr id="7" name="文本框 6"/>
          <p:cNvSpPr txBox="1"/>
          <p:nvPr/>
        </p:nvSpPr>
        <p:spPr>
          <a:xfrm>
            <a:off x="4674870" y="982980"/>
            <a:ext cx="2019300" cy="460375"/>
          </a:xfrm>
          <a:prstGeom prst="rect">
            <a:avLst/>
          </a:prstGeom>
          <a:noFill/>
        </p:spPr>
        <p:txBody>
          <a:bodyPr wrap="none" rtlCol="0">
            <a:spAutoFit/>
          </a:bodyPr>
          <a:lstStyle/>
          <a:p>
            <a:r>
              <a:rPr lang="zh-CN" altLang="en-US" sz="2400" b="1"/>
              <a:t>登陆注册模块</a:t>
            </a:r>
          </a:p>
        </p:txBody>
      </p:sp>
      <p:pic>
        <p:nvPicPr>
          <p:cNvPr id="8" name="图片 7"/>
          <p:cNvPicPr>
            <a:picLocks noChangeAspect="1"/>
          </p:cNvPicPr>
          <p:nvPr/>
        </p:nvPicPr>
        <p:blipFill>
          <a:blip r:embed="rId3"/>
          <a:stretch>
            <a:fillRect/>
          </a:stretch>
        </p:blipFill>
        <p:spPr>
          <a:xfrm>
            <a:off x="4780915" y="1640840"/>
            <a:ext cx="3264535" cy="5121275"/>
          </a:xfrm>
          <a:prstGeom prst="rect">
            <a:avLst/>
          </a:prstGeom>
        </p:spPr>
      </p:pic>
      <p:pic>
        <p:nvPicPr>
          <p:cNvPr id="9" name="图片 8"/>
          <p:cNvPicPr>
            <a:picLocks noChangeAspect="1"/>
          </p:cNvPicPr>
          <p:nvPr/>
        </p:nvPicPr>
        <p:blipFill>
          <a:blip r:embed="rId4"/>
          <a:stretch>
            <a:fillRect/>
          </a:stretch>
        </p:blipFill>
        <p:spPr>
          <a:xfrm>
            <a:off x="8221345" y="1618615"/>
            <a:ext cx="3177540" cy="51428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平行四边形 2"/>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pic>
        <p:nvPicPr>
          <p:cNvPr id="8" name="图片 7"/>
          <p:cNvPicPr>
            <a:picLocks noChangeAspect="1"/>
          </p:cNvPicPr>
          <p:nvPr/>
        </p:nvPicPr>
        <p:blipFill>
          <a:blip r:embed="rId2"/>
          <a:stretch>
            <a:fillRect/>
          </a:stretch>
        </p:blipFill>
        <p:spPr>
          <a:xfrm>
            <a:off x="796290" y="1334135"/>
            <a:ext cx="4273550" cy="4888865"/>
          </a:xfrm>
          <a:prstGeom prst="rect">
            <a:avLst/>
          </a:prstGeom>
        </p:spPr>
      </p:pic>
      <p:pic>
        <p:nvPicPr>
          <p:cNvPr id="9" name="图片 8"/>
          <p:cNvPicPr>
            <a:picLocks noChangeAspect="1"/>
          </p:cNvPicPr>
          <p:nvPr/>
        </p:nvPicPr>
        <p:blipFill>
          <a:blip r:embed="rId3"/>
          <a:stretch>
            <a:fillRect/>
          </a:stretch>
        </p:blipFill>
        <p:spPr>
          <a:xfrm>
            <a:off x="5848985" y="1334770"/>
            <a:ext cx="4364355" cy="48882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平行四边形 2"/>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pic>
        <p:nvPicPr>
          <p:cNvPr id="2" name="图片 1"/>
          <p:cNvPicPr>
            <a:picLocks noChangeAspect="1"/>
          </p:cNvPicPr>
          <p:nvPr/>
        </p:nvPicPr>
        <p:blipFill>
          <a:blip r:embed="rId2"/>
          <a:stretch>
            <a:fillRect/>
          </a:stretch>
        </p:blipFill>
        <p:spPr>
          <a:xfrm>
            <a:off x="561975" y="1071880"/>
            <a:ext cx="3177540" cy="5563235"/>
          </a:xfrm>
          <a:prstGeom prst="rect">
            <a:avLst/>
          </a:prstGeom>
        </p:spPr>
      </p:pic>
      <p:sp>
        <p:nvSpPr>
          <p:cNvPr id="4" name="文本框 3"/>
          <p:cNvSpPr txBox="1"/>
          <p:nvPr/>
        </p:nvSpPr>
        <p:spPr>
          <a:xfrm>
            <a:off x="5173345" y="294005"/>
            <a:ext cx="2019300" cy="645160"/>
          </a:xfrm>
          <a:prstGeom prst="rect">
            <a:avLst/>
          </a:prstGeom>
          <a:noFill/>
        </p:spPr>
        <p:txBody>
          <a:bodyPr wrap="none" rtlCol="0">
            <a:spAutoFit/>
          </a:bodyPr>
          <a:lstStyle/>
          <a:p>
            <a:r>
              <a:rPr lang="zh-CN" altLang="en-US" sz="3600" b="1"/>
              <a:t>校方模块</a:t>
            </a:r>
          </a:p>
        </p:txBody>
      </p:sp>
      <p:pic>
        <p:nvPicPr>
          <p:cNvPr id="6" name="图片 5"/>
          <p:cNvPicPr>
            <a:picLocks noChangeAspect="1"/>
          </p:cNvPicPr>
          <p:nvPr/>
        </p:nvPicPr>
        <p:blipFill>
          <a:blip r:embed="rId3"/>
          <a:stretch>
            <a:fillRect/>
          </a:stretch>
        </p:blipFill>
        <p:spPr>
          <a:xfrm>
            <a:off x="4186555" y="1071880"/>
            <a:ext cx="3550920" cy="54997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sp>
        <p:nvSpPr>
          <p:cNvPr id="5" name="文本框 4"/>
          <p:cNvSpPr txBox="1"/>
          <p:nvPr/>
        </p:nvSpPr>
        <p:spPr>
          <a:xfrm>
            <a:off x="476250" y="1294765"/>
            <a:ext cx="2068830" cy="521970"/>
          </a:xfrm>
          <a:prstGeom prst="rect">
            <a:avLst/>
          </a:prstGeom>
          <a:noFill/>
        </p:spPr>
        <p:txBody>
          <a:bodyPr wrap="none" rtlCol="0">
            <a:spAutoFit/>
          </a:bodyPr>
          <a:lstStyle/>
          <a:p>
            <a:pPr algn="l"/>
            <a:r>
              <a:rPr lang="en-US" altLang="zh-CN" sz="2800" b="1">
                <a:sym typeface="+mn-ea"/>
              </a:rPr>
              <a:t>7.2</a:t>
            </a:r>
            <a:r>
              <a:rPr lang="zh-CN" altLang="en-US" sz="2800" b="1">
                <a:sym typeface="+mn-ea"/>
              </a:rPr>
              <a:t>集成测试</a:t>
            </a:r>
            <a:endParaRPr lang="zh-CN" altLang="en-US" sz="2800" b="1"/>
          </a:p>
        </p:txBody>
      </p:sp>
      <p:sp>
        <p:nvSpPr>
          <p:cNvPr id="7" name="文本框 6"/>
          <p:cNvSpPr txBox="1"/>
          <p:nvPr/>
        </p:nvSpPr>
        <p:spPr>
          <a:xfrm>
            <a:off x="4288790" y="2527300"/>
            <a:ext cx="1808480" cy="583565"/>
          </a:xfrm>
          <a:prstGeom prst="rect">
            <a:avLst/>
          </a:prstGeom>
          <a:noFill/>
        </p:spPr>
        <p:txBody>
          <a:bodyPr wrap="none" rtlCol="0">
            <a:spAutoFit/>
          </a:bodyPr>
          <a:lstStyle/>
          <a:p>
            <a:r>
              <a:rPr lang="zh-CN" altLang="en-US" sz="3200" dirty="0">
                <a:solidFill>
                  <a:srgbClr val="FF0000"/>
                </a:solidFill>
              </a:rPr>
              <a:t>详见视频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sp>
        <p:nvSpPr>
          <p:cNvPr id="5" name="文本框 4"/>
          <p:cNvSpPr txBox="1"/>
          <p:nvPr/>
        </p:nvSpPr>
        <p:spPr>
          <a:xfrm>
            <a:off x="706120" y="1019175"/>
            <a:ext cx="2068830" cy="521970"/>
          </a:xfrm>
          <a:prstGeom prst="rect">
            <a:avLst/>
          </a:prstGeom>
          <a:noFill/>
        </p:spPr>
        <p:txBody>
          <a:bodyPr wrap="none" rtlCol="0">
            <a:spAutoFit/>
          </a:bodyPr>
          <a:lstStyle/>
          <a:p>
            <a:r>
              <a:rPr lang="en-US" altLang="zh-CN" sz="2800" b="1"/>
              <a:t>7.3</a:t>
            </a:r>
            <a:r>
              <a:rPr lang="zh-CN" altLang="en-US" sz="2800" b="1"/>
              <a:t>系统测试</a:t>
            </a:r>
          </a:p>
        </p:txBody>
      </p:sp>
      <p:pic>
        <p:nvPicPr>
          <p:cNvPr id="3" name="图片 1"/>
          <p:cNvPicPr>
            <a:picLocks noChangeAspect="1"/>
          </p:cNvPicPr>
          <p:nvPr/>
        </p:nvPicPr>
        <p:blipFill>
          <a:blip r:embed="rId2"/>
          <a:stretch>
            <a:fillRect/>
          </a:stretch>
        </p:blipFill>
        <p:spPr>
          <a:xfrm>
            <a:off x="796290" y="1541145"/>
            <a:ext cx="11205210" cy="510794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7</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pic>
        <p:nvPicPr>
          <p:cNvPr id="3" name="图片 -2147482568"/>
          <p:cNvPicPr>
            <a:picLocks noChangeAspect="1"/>
          </p:cNvPicPr>
          <p:nvPr/>
        </p:nvPicPr>
        <p:blipFill>
          <a:blip r:embed="rId2"/>
          <a:stretch>
            <a:fillRect/>
          </a:stretch>
        </p:blipFill>
        <p:spPr>
          <a:xfrm>
            <a:off x="370840" y="786130"/>
            <a:ext cx="11718925" cy="607187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pic>
        <p:nvPicPr>
          <p:cNvPr id="3" name="图片 1"/>
          <p:cNvPicPr>
            <a:picLocks noChangeAspect="1"/>
          </p:cNvPicPr>
          <p:nvPr/>
        </p:nvPicPr>
        <p:blipFill>
          <a:blip r:embed="rId2"/>
          <a:stretch>
            <a:fillRect/>
          </a:stretch>
        </p:blipFill>
        <p:spPr>
          <a:xfrm>
            <a:off x="442595" y="835025"/>
            <a:ext cx="11558270" cy="602361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2</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项目计划</a:t>
            </a:r>
          </a:p>
        </p:txBody>
      </p:sp>
      <p:pic>
        <p:nvPicPr>
          <p:cNvPr id="3" name="图片 2"/>
          <p:cNvPicPr>
            <a:picLocks noChangeAspect="1"/>
          </p:cNvPicPr>
          <p:nvPr/>
        </p:nvPicPr>
        <p:blipFill>
          <a:blip r:embed="rId2"/>
          <a:stretch>
            <a:fillRect/>
          </a:stretch>
        </p:blipFill>
        <p:spPr>
          <a:xfrm>
            <a:off x="1562735" y="833120"/>
            <a:ext cx="8677910" cy="5860415"/>
          </a:xfrm>
          <a:prstGeom prst="rect">
            <a:avLst/>
          </a:prstGeom>
        </p:spPr>
      </p:pic>
      <p:pic>
        <p:nvPicPr>
          <p:cNvPr id="4" name="图片 3"/>
          <p:cNvPicPr>
            <a:picLocks noChangeAspect="1"/>
          </p:cNvPicPr>
          <p:nvPr/>
        </p:nvPicPr>
        <p:blipFill>
          <a:blip r:embed="rId3"/>
          <a:stretch>
            <a:fillRect/>
          </a:stretch>
        </p:blipFill>
        <p:spPr>
          <a:xfrm>
            <a:off x="1949450" y="734060"/>
            <a:ext cx="8013700" cy="6058535"/>
          </a:xfrm>
          <a:prstGeom prst="rect">
            <a:avLst/>
          </a:prstGeom>
        </p:spPr>
      </p:pic>
      <p:pic>
        <p:nvPicPr>
          <p:cNvPr id="5" name="图片 4"/>
          <p:cNvPicPr>
            <a:picLocks noChangeAspect="1"/>
          </p:cNvPicPr>
          <p:nvPr/>
        </p:nvPicPr>
        <p:blipFill>
          <a:blip r:embed="rId4"/>
          <a:stretch>
            <a:fillRect/>
          </a:stretch>
        </p:blipFill>
        <p:spPr>
          <a:xfrm>
            <a:off x="1292225" y="2037715"/>
            <a:ext cx="9530080" cy="34582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pic>
        <p:nvPicPr>
          <p:cNvPr id="3" name="图片 2"/>
          <p:cNvPicPr>
            <a:picLocks noChangeAspect="1"/>
          </p:cNvPicPr>
          <p:nvPr/>
        </p:nvPicPr>
        <p:blipFill>
          <a:blip r:embed="rId2"/>
          <a:stretch>
            <a:fillRect/>
          </a:stretch>
        </p:blipFill>
        <p:spPr>
          <a:xfrm>
            <a:off x="561975" y="1402080"/>
            <a:ext cx="10013950" cy="5005070"/>
          </a:xfrm>
          <a:prstGeom prst="rect">
            <a:avLst/>
          </a:prstGeom>
        </p:spPr>
      </p:pic>
      <p:sp>
        <p:nvSpPr>
          <p:cNvPr id="5" name="文本框 4"/>
          <p:cNvSpPr txBox="1"/>
          <p:nvPr/>
        </p:nvSpPr>
        <p:spPr>
          <a:xfrm>
            <a:off x="4671060" y="880110"/>
            <a:ext cx="1612900" cy="521970"/>
          </a:xfrm>
          <a:prstGeom prst="rect">
            <a:avLst/>
          </a:prstGeom>
          <a:noFill/>
        </p:spPr>
        <p:txBody>
          <a:bodyPr wrap="none" rtlCol="0">
            <a:spAutoFit/>
          </a:bodyPr>
          <a:lstStyle/>
          <a:p>
            <a:r>
              <a:rPr lang="zh-CN" altLang="en-US" sz="2800" b="1"/>
              <a:t>白盒测试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pic>
        <p:nvPicPr>
          <p:cNvPr id="5" name="图片 4"/>
          <p:cNvPicPr>
            <a:picLocks noChangeAspect="1"/>
          </p:cNvPicPr>
          <p:nvPr/>
        </p:nvPicPr>
        <p:blipFill>
          <a:blip r:embed="rId2"/>
          <a:stretch>
            <a:fillRect/>
          </a:stretch>
        </p:blipFill>
        <p:spPr>
          <a:xfrm>
            <a:off x="981710" y="834390"/>
            <a:ext cx="4590415" cy="6023610"/>
          </a:xfrm>
          <a:prstGeom prst="rect">
            <a:avLst/>
          </a:prstGeom>
        </p:spPr>
      </p:pic>
      <p:pic>
        <p:nvPicPr>
          <p:cNvPr id="7" name="图片 6"/>
          <p:cNvPicPr>
            <a:picLocks noChangeAspect="1"/>
          </p:cNvPicPr>
          <p:nvPr/>
        </p:nvPicPr>
        <p:blipFill>
          <a:blip r:embed="rId3"/>
          <a:stretch>
            <a:fillRect/>
          </a:stretch>
        </p:blipFill>
        <p:spPr>
          <a:xfrm>
            <a:off x="5868670" y="834390"/>
            <a:ext cx="4953635" cy="5927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7</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相关测试</a:t>
            </a:r>
          </a:p>
        </p:txBody>
      </p:sp>
      <p:pic>
        <p:nvPicPr>
          <p:cNvPr id="3" name="图片 2"/>
          <p:cNvPicPr>
            <a:picLocks noChangeAspect="1"/>
          </p:cNvPicPr>
          <p:nvPr/>
        </p:nvPicPr>
        <p:blipFill>
          <a:blip r:embed="rId2"/>
          <a:stretch>
            <a:fillRect/>
          </a:stretch>
        </p:blipFill>
        <p:spPr>
          <a:xfrm>
            <a:off x="561975" y="1402080"/>
            <a:ext cx="10013950" cy="50050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8</a:t>
            </a: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成果演示</a:t>
            </a:r>
          </a:p>
        </p:txBody>
      </p:sp>
      <p:sp>
        <p:nvSpPr>
          <p:cNvPr id="3" name="矩形 2"/>
          <p:cNvSpPr/>
          <p:nvPr/>
        </p:nvSpPr>
        <p:spPr>
          <a:xfrm>
            <a:off x="4084320" y="2717165"/>
            <a:ext cx="2729230" cy="583565"/>
          </a:xfrm>
          <a:prstGeom prst="rect">
            <a:avLst/>
          </a:prstGeom>
        </p:spPr>
        <p:txBody>
          <a:bodyPr wrap="square" anchor="t">
            <a:spAutoFit/>
          </a:bodyPr>
          <a:lstStyle/>
          <a:p>
            <a:pPr algn="ctr"/>
            <a:r>
              <a:rPr lang="zh-CN" altLang="en-US" sz="3200" b="1"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成果演示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9</a:t>
            </a: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项目总结</a:t>
            </a:r>
          </a:p>
        </p:txBody>
      </p:sp>
      <p:sp>
        <p:nvSpPr>
          <p:cNvPr id="3" name="文本框 2"/>
          <p:cNvSpPr txBox="1"/>
          <p:nvPr/>
        </p:nvSpPr>
        <p:spPr>
          <a:xfrm>
            <a:off x="182784" y="1165870"/>
            <a:ext cx="12178719" cy="5078313"/>
          </a:xfrm>
          <a:prstGeom prst="rect">
            <a:avLst/>
          </a:prstGeom>
          <a:noFill/>
        </p:spPr>
        <p:txBody>
          <a:bodyPr wrap="none" rtlCol="0">
            <a:spAutoFit/>
          </a:bodyPr>
          <a:lstStyle/>
          <a:p>
            <a:r>
              <a:rPr lang="zh-CN" altLang="en-US" dirty="0" smtClean="0"/>
              <a:t>参考文献：</a:t>
            </a:r>
            <a:endParaRPr lang="en-US" altLang="zh-CN" dirty="0" smtClean="0"/>
          </a:p>
          <a:p>
            <a:endParaRPr lang="en-US" altLang="zh-CN" dirty="0"/>
          </a:p>
          <a:p>
            <a:pPr lvl="0"/>
            <a:r>
              <a:rPr lang="en-US" altLang="zh-CN" dirty="0" smtClean="0"/>
              <a:t>【1】</a:t>
            </a:r>
            <a:r>
              <a:rPr lang="zh-CN" altLang="zh-CN" dirty="0" smtClean="0"/>
              <a:t>《软件工程导论》</a:t>
            </a:r>
            <a:r>
              <a:rPr lang="zh-CN" altLang="zh-CN" dirty="0"/>
              <a:t>，张海藩，清华大学出版社</a:t>
            </a:r>
            <a:r>
              <a:rPr lang="zh-CN" altLang="zh-CN" dirty="0" smtClean="0"/>
              <a:t>。</a:t>
            </a:r>
            <a:endParaRPr lang="zh-CN" altLang="zh-CN" dirty="0"/>
          </a:p>
          <a:p>
            <a:pPr lvl="0"/>
            <a:r>
              <a:rPr lang="en-US" altLang="zh-CN" dirty="0" smtClean="0"/>
              <a:t>【2】</a:t>
            </a:r>
            <a:r>
              <a:rPr lang="zh-CN" altLang="en-US" dirty="0"/>
              <a:t>软件设计文档国家标准</a:t>
            </a:r>
            <a:r>
              <a:rPr lang="en-US" altLang="zh-CN" dirty="0"/>
              <a:t>-- </a:t>
            </a:r>
            <a:r>
              <a:rPr lang="en-US" altLang="zh-CN" dirty="0" smtClean="0"/>
              <a:t>GB8567</a:t>
            </a:r>
            <a:r>
              <a:rPr lang="en-US" altLang="zh-CN" dirty="0"/>
              <a:t>——88 </a:t>
            </a:r>
            <a:r>
              <a:rPr lang="zh-CN" altLang="zh-CN" dirty="0" smtClean="0"/>
              <a:t>《计算机软件文档编制规范》</a:t>
            </a:r>
            <a:endParaRPr lang="en-US" altLang="zh-CN" dirty="0" smtClean="0"/>
          </a:p>
          <a:p>
            <a:pPr lvl="0"/>
            <a:r>
              <a:rPr lang="en-US" altLang="zh-CN" dirty="0" smtClean="0"/>
              <a:t>【3】</a:t>
            </a:r>
            <a:r>
              <a:rPr lang="zh-CN" altLang="en-US" dirty="0"/>
              <a:t>软件设计文档</a:t>
            </a:r>
            <a:r>
              <a:rPr lang="zh-CN" altLang="en-US" dirty="0" smtClean="0"/>
              <a:t>国家标准</a:t>
            </a:r>
            <a:r>
              <a:rPr lang="en-US" altLang="zh-CN" dirty="0" smtClean="0"/>
              <a:t>--</a:t>
            </a:r>
            <a:r>
              <a:rPr lang="zh-CN" altLang="en-US" dirty="0" smtClean="0"/>
              <a:t>用户手册</a:t>
            </a:r>
            <a:r>
              <a:rPr lang="zh-CN" altLang="en-US" dirty="0"/>
              <a:t>（</a:t>
            </a:r>
            <a:r>
              <a:rPr lang="en-US" altLang="zh-CN" dirty="0"/>
              <a:t>GB8567——88</a:t>
            </a:r>
            <a:r>
              <a:rPr lang="zh-CN" altLang="en-US" dirty="0" smtClean="0"/>
              <a:t>）</a:t>
            </a:r>
            <a:endParaRPr lang="en-US" altLang="zh-CN" dirty="0" smtClean="0"/>
          </a:p>
          <a:p>
            <a:pPr lvl="0"/>
            <a:r>
              <a:rPr lang="en-US" altLang="zh-CN" dirty="0" smtClean="0"/>
              <a:t>【4】</a:t>
            </a:r>
            <a:r>
              <a:rPr lang="zh-CN" altLang="en-US" dirty="0"/>
              <a:t>软件设计文档国家标准</a:t>
            </a:r>
            <a:r>
              <a:rPr lang="en-US" altLang="zh-CN" dirty="0"/>
              <a:t>--</a:t>
            </a:r>
            <a:r>
              <a:rPr lang="zh-CN" altLang="en-US" dirty="0" smtClean="0"/>
              <a:t>可行性研究</a:t>
            </a:r>
            <a:r>
              <a:rPr lang="zh-CN" altLang="en-US" dirty="0"/>
              <a:t>报告（</a:t>
            </a:r>
            <a:r>
              <a:rPr lang="en-US" altLang="zh-CN" dirty="0"/>
              <a:t>GB8567——88</a:t>
            </a:r>
            <a:r>
              <a:rPr lang="zh-CN" altLang="en-US" dirty="0" smtClean="0"/>
              <a:t>）</a:t>
            </a:r>
            <a:endParaRPr lang="en-US" altLang="zh-CN" dirty="0" smtClean="0"/>
          </a:p>
          <a:p>
            <a:pPr lvl="0"/>
            <a:r>
              <a:rPr lang="en-US" altLang="zh-CN" dirty="0" smtClean="0"/>
              <a:t>【5】</a:t>
            </a:r>
            <a:r>
              <a:rPr lang="zh-CN" altLang="en-US" dirty="0"/>
              <a:t>软件设计文档国家标准</a:t>
            </a:r>
            <a:r>
              <a:rPr lang="en-US" altLang="zh-CN" dirty="0" smtClean="0"/>
              <a:t>--</a:t>
            </a:r>
            <a:r>
              <a:rPr lang="zh-CN" altLang="en-US" dirty="0"/>
              <a:t>详细设计说明书（</a:t>
            </a:r>
            <a:r>
              <a:rPr lang="en-US" altLang="zh-CN" dirty="0"/>
              <a:t>GB8567——88</a:t>
            </a:r>
            <a:r>
              <a:rPr lang="zh-CN" altLang="en-US" dirty="0"/>
              <a:t>）</a:t>
            </a:r>
            <a:endParaRPr lang="en-US" altLang="zh-CN" dirty="0" smtClean="0"/>
          </a:p>
          <a:p>
            <a:pPr lvl="0"/>
            <a:r>
              <a:rPr lang="en-US" altLang="zh-CN" dirty="0" smtClean="0"/>
              <a:t>【6】</a:t>
            </a:r>
            <a:r>
              <a:rPr lang="zh-CN" altLang="en-US" dirty="0"/>
              <a:t>软件设计文档国家标准</a:t>
            </a:r>
            <a:r>
              <a:rPr lang="en-US" altLang="zh-CN" dirty="0" smtClean="0"/>
              <a:t>--</a:t>
            </a:r>
            <a:r>
              <a:rPr lang="zh-CN" altLang="en-US" dirty="0"/>
              <a:t>软件需求说明书（</a:t>
            </a:r>
            <a:r>
              <a:rPr lang="en-US" altLang="zh-CN" dirty="0"/>
              <a:t>GB856T——88</a:t>
            </a:r>
            <a:r>
              <a:rPr lang="zh-CN" altLang="en-US" dirty="0" smtClean="0"/>
              <a:t>）</a:t>
            </a:r>
            <a:endParaRPr lang="en-US" altLang="zh-CN" dirty="0" smtClean="0"/>
          </a:p>
          <a:p>
            <a:pPr lvl="0"/>
            <a:r>
              <a:rPr lang="en-US" altLang="zh-CN" dirty="0" smtClean="0"/>
              <a:t>【7】</a:t>
            </a:r>
            <a:r>
              <a:rPr lang="zh-CN" altLang="en-US" dirty="0"/>
              <a:t>软件设计文档国家标准</a:t>
            </a:r>
            <a:r>
              <a:rPr lang="en-US" altLang="zh-CN" dirty="0" smtClean="0"/>
              <a:t>--</a:t>
            </a:r>
            <a:r>
              <a:rPr lang="zh-CN" altLang="en-US" dirty="0"/>
              <a:t>概要设计说明书（</a:t>
            </a:r>
            <a:r>
              <a:rPr lang="en-US" altLang="zh-CN" dirty="0"/>
              <a:t>GB8567——88</a:t>
            </a:r>
            <a:r>
              <a:rPr lang="zh-CN" altLang="en-US" dirty="0" smtClean="0"/>
              <a:t>）</a:t>
            </a:r>
            <a:endParaRPr lang="en-US" altLang="zh-CN" dirty="0" smtClean="0"/>
          </a:p>
          <a:p>
            <a:pPr lvl="0"/>
            <a:r>
              <a:rPr lang="en-US" altLang="zh-CN" dirty="0" smtClean="0"/>
              <a:t>【8】</a:t>
            </a:r>
            <a:r>
              <a:rPr lang="zh-CN" altLang="en-US" dirty="0"/>
              <a:t>软件设计文档国家标准</a:t>
            </a:r>
            <a:r>
              <a:rPr lang="en-US" altLang="zh-CN" dirty="0"/>
              <a:t>--</a:t>
            </a:r>
            <a:r>
              <a:rPr lang="zh-CN" altLang="en-US" dirty="0" smtClean="0"/>
              <a:t>测试计划</a:t>
            </a:r>
            <a:r>
              <a:rPr lang="zh-CN" altLang="en-US" dirty="0"/>
              <a:t>（</a:t>
            </a:r>
            <a:r>
              <a:rPr lang="en-US" altLang="zh-CN" dirty="0"/>
              <a:t>GB8567——88</a:t>
            </a:r>
            <a:r>
              <a:rPr lang="zh-CN" altLang="en-US" dirty="0" smtClean="0"/>
              <a:t>）</a:t>
            </a:r>
            <a:endParaRPr lang="en-US" altLang="zh-CN" dirty="0" smtClean="0"/>
          </a:p>
          <a:p>
            <a:pPr lvl="0"/>
            <a:r>
              <a:rPr lang="en-US" altLang="zh-CN" dirty="0" smtClean="0"/>
              <a:t>【9】</a:t>
            </a:r>
            <a:r>
              <a:rPr lang="zh-CN" altLang="en-US" dirty="0"/>
              <a:t>软件设计文档国家标准</a:t>
            </a:r>
            <a:r>
              <a:rPr lang="en-US" altLang="zh-CN" dirty="0"/>
              <a:t>--</a:t>
            </a:r>
            <a:r>
              <a:rPr lang="zh-CN" altLang="en-US" dirty="0" smtClean="0"/>
              <a:t>项目</a:t>
            </a:r>
            <a:r>
              <a:rPr lang="zh-CN" altLang="en-US" dirty="0"/>
              <a:t>开发总结报告（</a:t>
            </a:r>
            <a:r>
              <a:rPr lang="en-US" altLang="zh-CN" dirty="0"/>
              <a:t>GB8567——88</a:t>
            </a:r>
            <a:r>
              <a:rPr lang="zh-CN" altLang="en-US" dirty="0" smtClean="0"/>
              <a:t>）</a:t>
            </a:r>
            <a:endParaRPr lang="en-US" altLang="zh-CN" dirty="0" smtClean="0"/>
          </a:p>
          <a:p>
            <a:pPr lvl="0"/>
            <a:r>
              <a:rPr lang="en-US" altLang="zh-CN" dirty="0" smtClean="0"/>
              <a:t>【10】bmob</a:t>
            </a:r>
            <a:r>
              <a:rPr lang="zh-CN" altLang="en-US" dirty="0" smtClean="0"/>
              <a:t>小程序开发文档</a:t>
            </a:r>
            <a:r>
              <a:rPr lang="en-US" altLang="zh-CN" dirty="0"/>
              <a:t>-- </a:t>
            </a:r>
            <a:r>
              <a:rPr lang="en-US" altLang="zh-CN" dirty="0">
                <a:hlinkClick r:id="rId2"/>
              </a:rPr>
              <a:t>http://doc.bmob.cn/data/wechat_app/develop_doc/#_</a:t>
            </a:r>
            <a:r>
              <a:rPr lang="en-US" altLang="zh-CN" dirty="0" smtClean="0">
                <a:hlinkClick r:id="rId2"/>
              </a:rPr>
              <a:t>15</a:t>
            </a:r>
            <a:endParaRPr lang="en-US" altLang="zh-CN" dirty="0" smtClean="0"/>
          </a:p>
          <a:p>
            <a:pPr lvl="0"/>
            <a:r>
              <a:rPr lang="en-US" altLang="zh-CN" i="1" dirty="0" smtClean="0"/>
              <a:t>【11】D</a:t>
            </a:r>
            <a:r>
              <a:rPr lang="en-US" altLang="zh-CN" i="1" dirty="0"/>
              <a:t>. B. </a:t>
            </a:r>
            <a:r>
              <a:rPr lang="en-US" altLang="zh-CN" i="1" dirty="0" err="1"/>
              <a:t>Leeson</a:t>
            </a:r>
            <a:r>
              <a:rPr lang="en-US" altLang="zh-CN" i="1" dirty="0"/>
              <a:t>, “A Simple Model of Feedback Oscillator Noise Spectrum,” Proc. IEEE, pp329-330, February 1966 </a:t>
            </a:r>
            <a:r>
              <a:rPr lang="zh-CN" altLang="zh-CN" i="1" dirty="0"/>
              <a:t>（英文</a:t>
            </a:r>
            <a:r>
              <a:rPr lang="zh-CN" altLang="zh-CN" i="1" dirty="0" smtClean="0"/>
              <a:t>文章</a:t>
            </a:r>
            <a:endParaRPr lang="en-US" altLang="zh-CN" i="1" dirty="0" smtClean="0"/>
          </a:p>
          <a:p>
            <a:pPr lvl="0"/>
            <a:r>
              <a:rPr lang="zh-CN" altLang="zh-CN" i="1" dirty="0" smtClean="0"/>
              <a:t>格式</a:t>
            </a:r>
            <a:r>
              <a:rPr lang="zh-CN" altLang="zh-CN" i="1" dirty="0"/>
              <a:t>）</a:t>
            </a:r>
          </a:p>
          <a:p>
            <a:pPr lvl="0"/>
            <a:r>
              <a:rPr lang="en-US" altLang="zh-CN" i="1" dirty="0" smtClean="0"/>
              <a:t>【12】D</a:t>
            </a:r>
            <a:r>
              <a:rPr lang="en-US" altLang="zh-CN" i="1" dirty="0"/>
              <a:t>. </a:t>
            </a:r>
            <a:r>
              <a:rPr lang="en-US" altLang="zh-CN" i="1" dirty="0" err="1"/>
              <a:t>Wolaver</a:t>
            </a:r>
            <a:r>
              <a:rPr lang="en-US" altLang="zh-CN" i="1" dirty="0"/>
              <a:t>, Phase-Locked Loop Circuit Design, Prentice Hall, New Jersey,1991  </a:t>
            </a:r>
            <a:r>
              <a:rPr lang="zh-CN" altLang="zh-CN" i="1" dirty="0"/>
              <a:t>（英文书籍格式）</a:t>
            </a:r>
          </a:p>
          <a:p>
            <a:pPr lvl="0"/>
            <a:r>
              <a:rPr lang="en-US" altLang="zh-CN" i="1" dirty="0" smtClean="0"/>
              <a:t>【13】</a:t>
            </a:r>
            <a:r>
              <a:rPr lang="zh-CN" altLang="zh-CN" i="1" dirty="0" smtClean="0"/>
              <a:t>郑筠</a:t>
            </a:r>
            <a:r>
              <a:rPr lang="zh-CN" altLang="zh-CN" i="1" dirty="0"/>
              <a:t>，《</a:t>
            </a:r>
            <a:r>
              <a:rPr lang="en-US" altLang="zh-CN" i="1" dirty="0"/>
              <a:t>MOS</a:t>
            </a:r>
            <a:r>
              <a:rPr lang="zh-CN" altLang="zh-CN" i="1" dirty="0"/>
              <a:t>存储系统及技术》，科学出版社，</a:t>
            </a:r>
            <a:r>
              <a:rPr lang="en-US" altLang="zh-CN" i="1" dirty="0"/>
              <a:t>1990  </a:t>
            </a:r>
            <a:r>
              <a:rPr lang="zh-CN" altLang="zh-CN" i="1" dirty="0"/>
              <a:t>（中文书籍格式）</a:t>
            </a:r>
          </a:p>
          <a:p>
            <a:pPr lvl="0"/>
            <a:endParaRPr lang="zh-CN" altLang="zh-CN" dirty="0"/>
          </a:p>
          <a:p>
            <a:endParaRPr lang="en-US" altLang="zh-CN" dirty="0" smtClean="0"/>
          </a:p>
        </p:txBody>
      </p:sp>
    </p:spTree>
    <p:extLst>
      <p:ext uri="{BB962C8B-B14F-4D97-AF65-F5344CB8AC3E}">
        <p14:creationId xmlns:p14="http://schemas.microsoft.com/office/powerpoint/2010/main" val="279679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27203" y="4441725"/>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834498"/>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平行四边形 1"/>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0687" y="294028"/>
            <a:ext cx="1020626" cy="521970"/>
          </a:xfrm>
          <a:prstGeom prst="rect">
            <a:avLst/>
          </a:prstGeom>
          <a:noFill/>
        </p:spPr>
        <p:txBody>
          <a:bodyPr wrap="square" rtlCol="0">
            <a:spAutoFit/>
          </a:bodyPr>
          <a:lstStyle/>
          <a:p>
            <a:pPr algn="ctr"/>
            <a:r>
              <a:rPr lang="en-US" sz="2800" dirty="0" smtClean="0">
                <a:solidFill>
                  <a:schemeClr val="bg1"/>
                </a:solidFill>
                <a:latin typeface="微软雅黑" panose="020B0503020204020204" pitchFamily="34" charset="-122"/>
                <a:ea typeface="微软雅黑" panose="020B0503020204020204" pitchFamily="34" charset="-122"/>
              </a:rPr>
              <a:t>9</a:t>
            </a:r>
          </a:p>
        </p:txBody>
      </p:sp>
      <p:sp>
        <p:nvSpPr>
          <p:cNvPr id="6" name="矩形 5"/>
          <p:cNvSpPr/>
          <p:nvPr/>
        </p:nvSpPr>
        <p:spPr>
          <a:xfrm>
            <a:off x="1937668" y="334846"/>
            <a:ext cx="1402080" cy="460375"/>
          </a:xfrm>
          <a:prstGeom prst="rect">
            <a:avLst/>
          </a:prstGeom>
        </p:spPr>
        <p:txBody>
          <a:bodyPr wrap="none" anchor="t">
            <a:spAutoFit/>
          </a:bodyPr>
          <a:lstStyle/>
          <a:p>
            <a:pPr algn="ctr"/>
            <a:r>
              <a:rPr lang="zh-CN" altLang="en-US" sz="2400" b="1"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项目总结</a:t>
            </a:r>
          </a:p>
        </p:txBody>
      </p:sp>
      <p:sp>
        <p:nvSpPr>
          <p:cNvPr id="5" name="矩形 4"/>
          <p:cNvSpPr/>
          <p:nvPr/>
        </p:nvSpPr>
        <p:spPr>
          <a:xfrm>
            <a:off x="3829050" y="1577975"/>
            <a:ext cx="2225040" cy="1198880"/>
          </a:xfrm>
          <a:prstGeom prst="rect">
            <a:avLst/>
          </a:prstGeom>
          <a:noFill/>
          <a:ln>
            <a:noFill/>
          </a:ln>
        </p:spPr>
        <p:txBody>
          <a:bodyPr wrap="square" rtlCol="0" anchor="t">
            <a:spAutoFit/>
          </a:bodyPr>
          <a:lstStyle/>
          <a:p>
            <a:pPr algn="ctr"/>
            <a:r>
              <a:rPr lang="zh-CN" altLang="en-US" sz="7200" b="1">
                <a:solidFill>
                  <a:schemeClr val="tx1"/>
                </a:solidFill>
                <a:effectLst>
                  <a:outerShdw blurRad="38100" dist="19050" dir="2700000" algn="tl" rotWithShape="0">
                    <a:schemeClr val="dk1">
                      <a:alpha val="40000"/>
                    </a:schemeClr>
                  </a:outerShdw>
                </a:effectLst>
              </a:rPr>
              <a:t>态度</a:t>
            </a:r>
          </a:p>
        </p:txBody>
      </p:sp>
      <p:sp>
        <p:nvSpPr>
          <p:cNvPr id="7" name="矩形 6"/>
          <p:cNvSpPr/>
          <p:nvPr/>
        </p:nvSpPr>
        <p:spPr>
          <a:xfrm>
            <a:off x="981710" y="1459230"/>
            <a:ext cx="2225040" cy="1198880"/>
          </a:xfrm>
          <a:prstGeom prst="rect">
            <a:avLst/>
          </a:prstGeom>
          <a:noFill/>
          <a:ln>
            <a:noFill/>
          </a:ln>
        </p:spPr>
        <p:txBody>
          <a:bodyPr wrap="square" rtlCol="0" anchor="t">
            <a:spAutoFit/>
          </a:bodyPr>
          <a:lstStyle/>
          <a:p>
            <a:pPr algn="ctr"/>
            <a:r>
              <a:rPr lang="zh-CN" altLang="en-US" sz="7200" b="1">
                <a:solidFill>
                  <a:schemeClr val="tx1"/>
                </a:solidFill>
                <a:effectLst>
                  <a:outerShdw blurRad="38100" dist="19050" dir="2700000" algn="tl" rotWithShape="0">
                    <a:schemeClr val="dk1">
                      <a:alpha val="40000"/>
                    </a:schemeClr>
                  </a:outerShdw>
                </a:effectLst>
              </a:rPr>
              <a:t>时间</a:t>
            </a:r>
          </a:p>
        </p:txBody>
      </p:sp>
      <p:sp>
        <p:nvSpPr>
          <p:cNvPr id="8" name="矩形 7"/>
          <p:cNvSpPr/>
          <p:nvPr/>
        </p:nvSpPr>
        <p:spPr>
          <a:xfrm>
            <a:off x="6776085" y="1670050"/>
            <a:ext cx="2225040" cy="1198880"/>
          </a:xfrm>
          <a:prstGeom prst="rect">
            <a:avLst/>
          </a:prstGeom>
          <a:noFill/>
          <a:ln>
            <a:noFill/>
          </a:ln>
        </p:spPr>
        <p:txBody>
          <a:bodyPr wrap="square" rtlCol="0" anchor="t">
            <a:spAutoFit/>
          </a:bodyPr>
          <a:lstStyle/>
          <a:p>
            <a:pPr algn="ctr"/>
            <a:r>
              <a:rPr lang="zh-CN" altLang="en-US" sz="7200" b="1">
                <a:solidFill>
                  <a:schemeClr val="tx1"/>
                </a:solidFill>
                <a:effectLst>
                  <a:outerShdw blurRad="38100" dist="19050" dir="2700000" algn="tl" rotWithShape="0">
                    <a:schemeClr val="dk1">
                      <a:alpha val="40000"/>
                    </a:schemeClr>
                  </a:outerShdw>
                </a:effectLst>
              </a:rPr>
              <a:t>方法</a:t>
            </a:r>
          </a:p>
        </p:txBody>
      </p:sp>
      <p:sp>
        <p:nvSpPr>
          <p:cNvPr id="9" name="矩形 8"/>
          <p:cNvSpPr/>
          <p:nvPr/>
        </p:nvSpPr>
        <p:spPr>
          <a:xfrm>
            <a:off x="1229360" y="3463925"/>
            <a:ext cx="2225040" cy="1198880"/>
          </a:xfrm>
          <a:prstGeom prst="rect">
            <a:avLst/>
          </a:prstGeom>
          <a:noFill/>
          <a:ln>
            <a:noFill/>
          </a:ln>
        </p:spPr>
        <p:txBody>
          <a:bodyPr wrap="square" rtlCol="0" anchor="t">
            <a:spAutoFit/>
          </a:bodyPr>
          <a:lstStyle/>
          <a:p>
            <a:pPr algn="ctr"/>
            <a:r>
              <a:rPr lang="zh-CN" altLang="en-US" sz="7200" b="1">
                <a:solidFill>
                  <a:schemeClr val="tx1"/>
                </a:solidFill>
                <a:effectLst>
                  <a:outerShdw blurRad="38100" dist="19050" dir="2700000" algn="tl" rotWithShape="0">
                    <a:schemeClr val="dk1">
                      <a:alpha val="40000"/>
                    </a:schemeClr>
                  </a:outerShdw>
                </a:effectLst>
              </a:rPr>
              <a:t>团队</a:t>
            </a:r>
          </a:p>
        </p:txBody>
      </p:sp>
      <p:sp>
        <p:nvSpPr>
          <p:cNvPr id="10" name="矩形 9"/>
          <p:cNvSpPr/>
          <p:nvPr/>
        </p:nvSpPr>
        <p:spPr>
          <a:xfrm>
            <a:off x="5237480" y="3463925"/>
            <a:ext cx="5032375" cy="2306955"/>
          </a:xfrm>
          <a:prstGeom prst="rect">
            <a:avLst/>
          </a:prstGeom>
          <a:noFill/>
          <a:ln>
            <a:noFill/>
          </a:ln>
        </p:spPr>
        <p:txBody>
          <a:bodyPr wrap="square" rtlCol="0" anchor="t">
            <a:spAutoFit/>
          </a:bodyPr>
          <a:lstStyle/>
          <a:p>
            <a:pPr algn="ctr"/>
            <a:r>
              <a:rPr lang="zh-CN" altLang="en-US" sz="7200" b="1">
                <a:solidFill>
                  <a:schemeClr val="tx1"/>
                </a:solidFill>
                <a:effectLst>
                  <a:outerShdw blurRad="38100" dist="19050" dir="2700000" algn="tl" rotWithShape="0">
                    <a:schemeClr val="dk1">
                      <a:alpha val="40000"/>
                    </a:schemeClr>
                  </a:outerShdw>
                </a:effectLst>
              </a:rPr>
              <a:t>软工这门课真有趣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826288" y="207944"/>
            <a:ext cx="2011680" cy="645160"/>
          </a:xfrm>
          <a:prstGeom prst="rect">
            <a:avLst/>
          </a:prstGeom>
        </p:spPr>
        <p:txBody>
          <a:bodyPr wrap="none">
            <a:spAutoFit/>
          </a:bodyPr>
          <a:lstStyle/>
          <a:p>
            <a:pPr lvl="0">
              <a:lnSpc>
                <a:spcPct val="150000"/>
              </a:lnSpc>
            </a:pP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小组成员总评</a:t>
            </a:r>
          </a:p>
        </p:txBody>
      </p:sp>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65940"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7690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X</a:t>
            </a:r>
          </a:p>
        </p:txBody>
      </p:sp>
      <p:sp>
        <p:nvSpPr>
          <p:cNvPr id="5" name="矩形 4"/>
          <p:cNvSpPr/>
          <p:nvPr/>
        </p:nvSpPr>
        <p:spPr>
          <a:xfrm>
            <a:off x="1202239" y="1562931"/>
            <a:ext cx="184731" cy="400110"/>
          </a:xfrm>
          <a:prstGeom prst="rect">
            <a:avLst/>
          </a:prstGeom>
        </p:spPr>
        <p:txBody>
          <a:bodyPr wrap="none">
            <a:spAutoFit/>
          </a:bodyPr>
          <a:lstStyle/>
          <a:p>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3" name="矩形 42"/>
          <p:cNvSpPr/>
          <p:nvPr/>
        </p:nvSpPr>
        <p:spPr>
          <a:xfrm>
            <a:off x="762300" y="1071683"/>
            <a:ext cx="2525050" cy="646331"/>
          </a:xfrm>
          <a:prstGeom prst="rect">
            <a:avLst/>
          </a:prstGeom>
        </p:spPr>
        <p:txBody>
          <a:bodyPr wrap="none">
            <a:spAutoFit/>
          </a:bodyPr>
          <a:lstStyle/>
          <a:p>
            <a:pPr lvl="0">
              <a:lnSpc>
                <a:spcPct val="150000"/>
              </a:lnSpc>
            </a:pP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陈星</a:t>
            </a: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宇        </a:t>
            </a:r>
            <a:r>
              <a:rPr lang="en-US" altLang="zh-CN"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95</a:t>
            </a: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分</a:t>
            </a:r>
          </a:p>
        </p:txBody>
      </p:sp>
      <p:sp>
        <p:nvSpPr>
          <p:cNvPr id="44" name="矩形 43"/>
          <p:cNvSpPr/>
          <p:nvPr/>
        </p:nvSpPr>
        <p:spPr>
          <a:xfrm>
            <a:off x="762300" y="2266939"/>
            <a:ext cx="2736647" cy="646331"/>
          </a:xfrm>
          <a:prstGeom prst="rect">
            <a:avLst/>
          </a:prstGeom>
        </p:spPr>
        <p:txBody>
          <a:bodyPr wrap="none">
            <a:spAutoFit/>
          </a:bodyPr>
          <a:lstStyle/>
          <a:p>
            <a:pPr lvl="0">
              <a:lnSpc>
                <a:spcPct val="150000"/>
              </a:lnSpc>
            </a:pP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张郦</a:t>
            </a:r>
            <a:r>
              <a:rPr lang="zh-CN" altLang="en-US" sz="2400" b="1" kern="10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楠      </a:t>
            </a:r>
            <a:r>
              <a:rPr lang="zh-CN" altLang="en-US" sz="2400" b="1" kern="10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kern="10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m94</a:t>
            </a: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分</a:t>
            </a:r>
          </a:p>
        </p:txBody>
      </p:sp>
      <p:sp>
        <p:nvSpPr>
          <p:cNvPr id="46" name="矩形 45"/>
          <p:cNvSpPr/>
          <p:nvPr/>
        </p:nvSpPr>
        <p:spPr>
          <a:xfrm>
            <a:off x="796590" y="3463789"/>
            <a:ext cx="2433680" cy="646331"/>
          </a:xfrm>
          <a:prstGeom prst="rect">
            <a:avLst/>
          </a:prstGeom>
        </p:spPr>
        <p:txBody>
          <a:bodyPr wrap="none">
            <a:spAutoFit/>
          </a:bodyPr>
          <a:lstStyle/>
          <a:p>
            <a:pPr lvl="0">
              <a:lnSpc>
                <a:spcPct val="150000"/>
              </a:lnSpc>
            </a:pP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陈先锋       </a:t>
            </a:r>
            <a:r>
              <a:rPr lang="en-US" altLang="zh-CN"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93</a:t>
            </a: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分</a:t>
            </a:r>
          </a:p>
        </p:txBody>
      </p:sp>
      <p:sp>
        <p:nvSpPr>
          <p:cNvPr id="45" name="矩形 44"/>
          <p:cNvSpPr/>
          <p:nvPr/>
        </p:nvSpPr>
        <p:spPr>
          <a:xfrm>
            <a:off x="3971525" y="1070512"/>
            <a:ext cx="4754880" cy="645160"/>
          </a:xfrm>
          <a:prstGeom prst="rect">
            <a:avLst/>
          </a:prstGeom>
        </p:spPr>
        <p:txBody>
          <a:bodyPr wrap="none">
            <a:spAutoFit/>
          </a:bodyPr>
          <a:lstStyle/>
          <a:p>
            <a:pPr lvl="0">
              <a:lnSpc>
                <a:spcPct val="150000"/>
              </a:lnSpc>
            </a:pP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原因</a:t>
            </a: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：做事最细致，花费时间最多</a:t>
            </a:r>
          </a:p>
        </p:txBody>
      </p:sp>
      <p:sp>
        <p:nvSpPr>
          <p:cNvPr id="47" name="矩形 46"/>
          <p:cNvSpPr/>
          <p:nvPr/>
        </p:nvSpPr>
        <p:spPr>
          <a:xfrm>
            <a:off x="3959315" y="2323556"/>
            <a:ext cx="5059680" cy="645160"/>
          </a:xfrm>
          <a:prstGeom prst="rect">
            <a:avLst/>
          </a:prstGeom>
        </p:spPr>
        <p:txBody>
          <a:bodyPr wrap="none">
            <a:spAutoFit/>
          </a:bodyPr>
          <a:lstStyle/>
          <a:p>
            <a:pPr lvl="0" algn="l">
              <a:lnSpc>
                <a:spcPct val="150000"/>
              </a:lnSpc>
            </a:pPr>
            <a:r>
              <a:rPr lang="zh-CN" altLang="en-US" sz="240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原因</a:t>
            </a: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：部分困难的技术问题解决较多</a:t>
            </a:r>
          </a:p>
        </p:txBody>
      </p:sp>
      <p:sp>
        <p:nvSpPr>
          <p:cNvPr id="48" name="矩形 47"/>
          <p:cNvSpPr/>
          <p:nvPr/>
        </p:nvSpPr>
        <p:spPr>
          <a:xfrm>
            <a:off x="3953241" y="3491185"/>
            <a:ext cx="7193280" cy="645160"/>
          </a:xfrm>
          <a:prstGeom prst="rect">
            <a:avLst/>
          </a:prstGeom>
        </p:spPr>
        <p:txBody>
          <a:bodyPr wrap="none">
            <a:spAutoFit/>
          </a:bodyPr>
          <a:lstStyle/>
          <a:p>
            <a:pPr lvl="0">
              <a:lnSpc>
                <a:spcPct val="150000"/>
              </a:lnSpc>
            </a:pPr>
            <a:r>
              <a:rPr lang="zh-CN" altLang="en-US" sz="2400" b="1" kern="100" dirty="0" smtClean="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原因：文档编写较多，很多方面需要两个组员的帮助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inVertical)">
                                      <p:cBhvr>
                                        <p:cTn id="7" dur="500"/>
                                        <p:tgtEl>
                                          <p:spTgt spid="4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barn(inVertical)">
                                      <p:cBhvr>
                                        <p:cTn id="10" dur="500"/>
                                        <p:tgtEl>
                                          <p:spTgt spid="4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barn(inVertical)">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barn(inVertical)">
                                      <p:cBhvr>
                                        <p:cTn id="18" dur="500"/>
                                        <p:tgtEl>
                                          <p:spTgt spid="4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barn(inVertical)">
                                      <p:cBhvr>
                                        <p:cTn id="23" dur="500"/>
                                        <p:tgtEl>
                                          <p:spTgt spid="4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barn(inVertical)">
                                      <p:cBhvr>
                                        <p:cTn id="2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6" grpId="0"/>
      <p:bldP spid="45" grpId="0"/>
      <p:bldP spid="47" grpId="0"/>
      <p:bldP spid="4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EE8F82"/>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F756B">
              <a:alpha val="88000"/>
            </a:srgbClr>
          </a:solidFill>
          <a:ln>
            <a:solidFill>
              <a:srgbClr val="EE8F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4" name="任意多边形 823"/>
          <p:cNvSpPr/>
          <p:nvPr/>
        </p:nvSpPr>
        <p:spPr>
          <a:xfrm flipH="1" flipV="1">
            <a:off x="4399933" y="4206056"/>
            <a:ext cx="2239155" cy="2690045"/>
          </a:xfrm>
          <a:custGeom>
            <a:avLst/>
            <a:gdLst>
              <a:gd name="connsiteX0" fmla="*/ 1850042 w 2239155"/>
              <a:gd name="connsiteY0" fmla="*/ 2690045 h 2690045"/>
              <a:gd name="connsiteX1" fmla="*/ 0 w 2239155"/>
              <a:gd name="connsiteY1" fmla="*/ 0 h 2690045"/>
              <a:gd name="connsiteX2" fmla="*/ 798132 w 2239155"/>
              <a:gd name="connsiteY2" fmla="*/ 0 h 2690045"/>
              <a:gd name="connsiteX3" fmla="*/ 2239155 w 2239155"/>
              <a:gd name="connsiteY3" fmla="*/ 2095312 h 2690045"/>
              <a:gd name="connsiteX4" fmla="*/ 1865159 w 2239155"/>
              <a:gd name="connsiteY4" fmla="*/ 2679648 h 2690045"/>
              <a:gd name="connsiteX5" fmla="*/ 1850042 w 2239155"/>
              <a:gd name="connsiteY5" fmla="*/ 2690045 h 269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155" h="2690045">
                <a:moveTo>
                  <a:pt x="1850042" y="2690045"/>
                </a:moveTo>
                <a:lnTo>
                  <a:pt x="0" y="0"/>
                </a:lnTo>
                <a:lnTo>
                  <a:pt x="798132" y="0"/>
                </a:lnTo>
                <a:lnTo>
                  <a:pt x="2239155" y="2095312"/>
                </a:lnTo>
                <a:lnTo>
                  <a:pt x="1865159" y="2679648"/>
                </a:lnTo>
                <a:lnTo>
                  <a:pt x="1850042" y="2690045"/>
                </a:lnTo>
                <a:close/>
              </a:path>
            </a:pathLst>
          </a:custGeom>
          <a:solidFill>
            <a:srgbClr val="A9BD9C"/>
          </a:solidFill>
          <a:ln>
            <a:solidFill>
              <a:srgbClr val="A9BD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09D">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V="1">
            <a:off x="500062" y="2101122"/>
            <a:ext cx="8896350" cy="51086"/>
          </a:xfrm>
          <a:prstGeom prst="ellipse">
            <a:avLst/>
          </a:prstGeom>
          <a:gradFill flip="none" rotWithShape="1">
            <a:gsLst>
              <a:gs pos="62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V="1">
            <a:off x="500062" y="3463196"/>
            <a:ext cx="8896350" cy="51086"/>
          </a:xfrm>
          <a:prstGeom prst="ellipse">
            <a:avLst/>
          </a:prstGeom>
          <a:gradFill flip="none" rotWithShape="1">
            <a:gsLst>
              <a:gs pos="70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p:cNvPicPr>
            <a:picLocks noChangeAspect="1"/>
          </p:cNvPicPr>
          <p:nvPr/>
        </p:nvPicPr>
        <p:blipFill rotWithShape="1">
          <a:blip r:embed="rId2" cstate="print">
            <a:extLst>
              <a:ext uri="{28A0092B-C50C-407E-A947-70E740481C1C}">
                <a14:useLocalDpi xmlns:a14="http://schemas.microsoft.com/office/drawing/2010/main" val="0"/>
              </a:ext>
            </a:extLst>
          </a:blip>
          <a:srcRect l="156" t="30898" r="26794" b="49213"/>
          <a:stretch>
            <a:fillRect/>
          </a:stretch>
        </p:blipFill>
        <p:spPr>
          <a:xfrm>
            <a:off x="495119" y="2123164"/>
            <a:ext cx="8906237" cy="1371601"/>
          </a:xfrm>
          <a:prstGeom prst="rect">
            <a:avLst/>
          </a:prstGeom>
        </p:spPr>
      </p:pic>
      <p:sp>
        <p:nvSpPr>
          <p:cNvPr id="534" name="任意多边形 533"/>
          <p:cNvSpPr/>
          <p:nvPr/>
        </p:nvSpPr>
        <p:spPr>
          <a:xfrm flipH="1" flipV="1">
            <a:off x="4012411" y="420605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solidFill>
          <a:ln>
            <a:solidFill>
              <a:srgbClr val="89A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a:off x="2147990" y="4206055"/>
            <a:ext cx="2243162" cy="2702024"/>
          </a:xfrm>
          <a:custGeom>
            <a:avLst/>
            <a:gdLst>
              <a:gd name="connsiteX0" fmla="*/ 296787 w 2243162"/>
              <a:gd name="connsiteY0" fmla="*/ 2270482 h 2702024"/>
              <a:gd name="connsiteX1" fmla="*/ 593574 w 2243162"/>
              <a:gd name="connsiteY1" fmla="*/ 2702024 h 2702024"/>
              <a:gd name="connsiteX2" fmla="*/ 0 w 2243162"/>
              <a:gd name="connsiteY2" fmla="*/ 2702024 h 2702024"/>
              <a:gd name="connsiteX3" fmla="*/ 1852001 w 2243162"/>
              <a:gd name="connsiteY3" fmla="*/ 0 h 2702024"/>
              <a:gd name="connsiteX4" fmla="*/ 1874186 w 2243162"/>
              <a:gd name="connsiteY4" fmla="*/ 15258 h 2702024"/>
              <a:gd name="connsiteX5" fmla="*/ 2101791 w 2243162"/>
              <a:gd name="connsiteY5" fmla="*/ 370872 h 2702024"/>
              <a:gd name="connsiteX6" fmla="*/ 2099207 w 2243162"/>
              <a:gd name="connsiteY6" fmla="*/ 372649 h 2702024"/>
              <a:gd name="connsiteX7" fmla="*/ 2152853 w 2243162"/>
              <a:gd name="connsiteY7" fmla="*/ 450653 h 2702024"/>
              <a:gd name="connsiteX8" fmla="*/ 2243162 w 2243162"/>
              <a:gd name="connsiteY8" fmla="*/ 591754 h 2702024"/>
              <a:gd name="connsiteX9" fmla="*/ 800090 w 2243162"/>
              <a:gd name="connsiteY9" fmla="*/ 2690045 h 2702024"/>
              <a:gd name="connsiteX10" fmla="*/ 591618 w 2243162"/>
              <a:gd name="connsiteY10" fmla="*/ 2690045 h 2702024"/>
              <a:gd name="connsiteX11" fmla="*/ 296788 w 2243162"/>
              <a:gd name="connsiteY11" fmla="*/ 2261349 h 270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3162" h="2702024">
                <a:moveTo>
                  <a:pt x="296787" y="2270482"/>
                </a:moveTo>
                <a:lnTo>
                  <a:pt x="593574" y="2702024"/>
                </a:lnTo>
                <a:lnTo>
                  <a:pt x="0" y="2702024"/>
                </a:lnTo>
                <a:close/>
                <a:moveTo>
                  <a:pt x="1852001" y="0"/>
                </a:moveTo>
                <a:lnTo>
                  <a:pt x="1874186" y="15258"/>
                </a:lnTo>
                <a:lnTo>
                  <a:pt x="2101791" y="370872"/>
                </a:lnTo>
                <a:lnTo>
                  <a:pt x="2099207" y="372649"/>
                </a:lnTo>
                <a:lnTo>
                  <a:pt x="2152853" y="450653"/>
                </a:lnTo>
                <a:lnTo>
                  <a:pt x="2243162" y="591754"/>
                </a:lnTo>
                <a:lnTo>
                  <a:pt x="800090" y="2690045"/>
                </a:lnTo>
                <a:lnTo>
                  <a:pt x="591618" y="2690045"/>
                </a:lnTo>
                <a:lnTo>
                  <a:pt x="296788" y="2261349"/>
                </a:lnTo>
                <a:close/>
              </a:path>
            </a:pathLst>
          </a:custGeom>
          <a:solidFill>
            <a:srgbClr val="A2B894">
              <a:alpha val="91000"/>
            </a:srgbClr>
          </a:solidFill>
          <a:ln>
            <a:solidFill>
              <a:srgbClr val="A9BD9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solidFill>
          <a:ln>
            <a:solidFill>
              <a:srgbClr val="50879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D957C"/>
          </a:solidFill>
          <a:ln>
            <a:solidFill>
              <a:srgbClr val="DD95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solidFill>
          <a:ln>
            <a:solidFill>
              <a:srgbClr val="D57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任意多边形 647"/>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solidFill>
          <a:ln>
            <a:solidFill>
              <a:srgbClr val="ED6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solidFill>
          <a:ln>
            <a:solidFill>
              <a:srgbClr val="3778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30728C">
              <a:alpha val="59000"/>
            </a:srgbClr>
          </a:solidFill>
          <a:ln>
            <a:solidFill>
              <a:srgbClr val="7CA5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7CA5A8"/>
          </a:solidFill>
          <a:ln>
            <a:solidFill>
              <a:srgbClr val="7BA3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solidFill>
          <a:ln>
            <a:solidFill>
              <a:srgbClr val="E49B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87000"/>
            </a:srgbClr>
          </a:solidFill>
          <a:ln>
            <a:solidFill>
              <a:srgbClr val="E5A64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87000"/>
            </a:srgbClr>
          </a:solidFill>
          <a:ln>
            <a:solidFill>
              <a:srgbClr val="E5A64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D957C">
              <a:alpha val="76000"/>
            </a:srgbClr>
          </a:solidFill>
          <a:ln>
            <a:solidFill>
              <a:srgbClr val="E2AB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矩形 712"/>
          <p:cNvSpPr/>
          <p:nvPr/>
        </p:nvSpPr>
        <p:spPr>
          <a:xfrm>
            <a:off x="0" y="453529"/>
            <a:ext cx="686812" cy="463303"/>
          </a:xfrm>
          <a:prstGeom prst="rect">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15" name="直接连接符 714"/>
          <p:cNvCxnSpPr/>
          <p:nvPr/>
        </p:nvCxnSpPr>
        <p:spPr>
          <a:xfrm>
            <a:off x="789728" y="452710"/>
            <a:ext cx="0" cy="464941"/>
          </a:xfrm>
          <a:prstGeom prst="line">
            <a:avLst/>
          </a:prstGeom>
          <a:ln w="19050">
            <a:solidFill>
              <a:srgbClr val="346182"/>
            </a:solidFill>
          </a:ln>
        </p:spPr>
        <p:style>
          <a:lnRef idx="1">
            <a:schemeClr val="accent1"/>
          </a:lnRef>
          <a:fillRef idx="0">
            <a:schemeClr val="accent1"/>
          </a:fillRef>
          <a:effectRef idx="0">
            <a:schemeClr val="accent1"/>
          </a:effectRef>
          <a:fontRef idx="minor">
            <a:schemeClr val="tx1"/>
          </a:fontRef>
        </p:style>
      </p:cxnSp>
      <p:sp>
        <p:nvSpPr>
          <p:cNvPr id="828" name="矩形 827"/>
          <p:cNvSpPr/>
          <p:nvPr/>
        </p:nvSpPr>
        <p:spPr>
          <a:xfrm>
            <a:off x="1297940" y="2434590"/>
            <a:ext cx="9810115" cy="768350"/>
          </a:xfrm>
          <a:prstGeom prst="rect">
            <a:avLst/>
          </a:prstGeom>
        </p:spPr>
        <p:txBody>
          <a:bodyPr wrap="square">
            <a:spAutoFit/>
          </a:bodyPr>
          <a:lstStyle/>
          <a:p>
            <a:pPr algn="dist">
              <a:spcAft>
                <a:spcPts val="0"/>
              </a:spcAft>
            </a:pPr>
            <a:r>
              <a:rPr lang="zh-CN" altLang="en-US" sz="4400" b="1" kern="100" dirty="0" smtClean="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很感谢所有一同坚持、互相帮助的人</a:t>
            </a:r>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88000"/>
            </a:srgbClr>
          </a:solidFill>
          <a:ln>
            <a:solidFill>
              <a:srgbClr val="ED8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82000"/>
            </a:srgbClr>
          </a:solidFill>
          <a:ln>
            <a:solidFill>
              <a:srgbClr val="EE6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40"/>
          <p:cNvSpPr txBox="1"/>
          <p:nvPr/>
        </p:nvSpPr>
        <p:spPr>
          <a:xfrm>
            <a:off x="832747" y="454348"/>
            <a:ext cx="2671104" cy="461665"/>
          </a:xfrm>
          <a:prstGeom prst="rect">
            <a:avLst/>
          </a:prstGeom>
          <a:noFill/>
        </p:spPr>
        <p:txBody>
          <a:bodyPr wrap="square" rtlCol="0" anchor="ctr">
            <a:spAutoFit/>
          </a:bodyPr>
          <a:lstStyle/>
          <a:p>
            <a:r>
              <a:rPr lang="zh-CN" altLang="en-US" sz="2400" dirty="0" smtClean="0">
                <a:solidFill>
                  <a:srgbClr val="346182"/>
                </a:solidFill>
                <a:latin typeface="微软雅黑" panose="020B0503020204020204" pitchFamily="34" charset="-122"/>
                <a:ea typeface="微软雅黑" panose="020B0503020204020204" pitchFamily="34" charset="-122"/>
              </a:rPr>
              <a:t>浙江大学</a:t>
            </a:r>
            <a:r>
              <a:rPr lang="zh-CN" altLang="en-US" sz="2400" dirty="0">
                <a:solidFill>
                  <a:srgbClr val="346182"/>
                </a:solidFill>
                <a:latin typeface="微软雅黑" panose="020B0503020204020204" pitchFamily="34" charset="-122"/>
                <a:ea typeface="微软雅黑" panose="020B0503020204020204" pitchFamily="34" charset="-122"/>
              </a:rPr>
              <a:t>城市</a:t>
            </a:r>
            <a:r>
              <a:rPr lang="zh-CN" altLang="en-US" sz="2400" dirty="0" smtClean="0">
                <a:solidFill>
                  <a:srgbClr val="346182"/>
                </a:solidFill>
                <a:latin typeface="微软雅黑" panose="020B0503020204020204" pitchFamily="34" charset="-122"/>
                <a:ea typeface="微软雅黑" panose="020B0503020204020204" pitchFamily="34" charset="-122"/>
              </a:rPr>
              <a:t>学院</a:t>
            </a:r>
            <a:endParaRPr lang="zh-CN" altLang="en-US" sz="2400" dirty="0">
              <a:solidFill>
                <a:srgbClr val="34618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2</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836148" y="364022"/>
            <a:ext cx="14020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项目计划</a:t>
            </a:r>
          </a:p>
        </p:txBody>
      </p:sp>
      <p:sp>
        <p:nvSpPr>
          <p:cNvPr id="2" name="文本框 1"/>
          <p:cNvSpPr txBox="1"/>
          <p:nvPr/>
        </p:nvSpPr>
        <p:spPr>
          <a:xfrm>
            <a:off x="3348355" y="2144395"/>
            <a:ext cx="1402080" cy="583565"/>
          </a:xfrm>
          <a:prstGeom prst="rect">
            <a:avLst/>
          </a:prstGeom>
          <a:noFill/>
        </p:spPr>
        <p:txBody>
          <a:bodyPr wrap="none" rtlCol="0">
            <a:spAutoFit/>
          </a:bodyPr>
          <a:lstStyle/>
          <a:p>
            <a:r>
              <a:rPr lang="zh-CN" altLang="en-US" sz="3200" dirty="0"/>
              <a:t>甘特图</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3</a:t>
            </a:r>
          </a:p>
        </p:txBody>
      </p:sp>
      <p:sp>
        <p:nvSpPr>
          <p:cNvPr id="40" name="矩形 39"/>
          <p:cNvSpPr/>
          <p:nvPr/>
        </p:nvSpPr>
        <p:spPr>
          <a:xfrm>
            <a:off x="1683748" y="364022"/>
            <a:ext cx="17068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可行性评估</a:t>
            </a:r>
          </a:p>
        </p:txBody>
      </p:sp>
      <p:sp>
        <p:nvSpPr>
          <p:cNvPr id="2" name="文本框 1"/>
          <p:cNvSpPr txBox="1"/>
          <p:nvPr/>
        </p:nvSpPr>
        <p:spPr>
          <a:xfrm>
            <a:off x="1043940" y="1270635"/>
            <a:ext cx="7887335" cy="2245360"/>
          </a:xfrm>
          <a:prstGeom prst="rect">
            <a:avLst/>
          </a:prstGeom>
          <a:noFill/>
          <a:ln w="9525">
            <a:noFill/>
          </a:ln>
        </p:spPr>
        <p:txBody>
          <a:bodyPr wrap="square">
            <a:spAutoFit/>
          </a:bodyPr>
          <a:lstStyle/>
          <a:p>
            <a:pPr indent="0"/>
            <a:r>
              <a:rPr lang="zh-CN" altLang="en-US" sz="4400" b="1">
                <a:latin typeface="宋体" panose="02010600030101010101" pitchFamily="2" charset="-122"/>
                <a:ea typeface="宋体" panose="02010600030101010101" pitchFamily="2" charset="-122"/>
                <a:cs typeface="宋体" panose="02010600030101010101" pitchFamily="2" charset="-122"/>
              </a:rPr>
              <a:t>可供选择的系统方案</a:t>
            </a: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    1. </a:t>
            </a:r>
            <a:r>
              <a:rPr lang="zh-CN" altLang="en-US" sz="2400" b="0">
                <a:latin typeface="宋体" panose="02010600030101010101" pitchFamily="2" charset="-122"/>
                <a:ea typeface="宋体" panose="02010600030101010101" pitchFamily="2" charset="-122"/>
                <a:cs typeface="宋体" panose="02010600030101010101" pitchFamily="2" charset="-122"/>
              </a:rPr>
              <a:t>第一种通过编写一个</a:t>
            </a:r>
            <a:r>
              <a:rPr lang="en-US" altLang="zh-CN" sz="2400" b="0">
                <a:latin typeface="宋体" panose="02010600030101010101" pitchFamily="2" charset="-122"/>
                <a:ea typeface="宋体" panose="02010600030101010101" pitchFamily="2" charset="-122"/>
                <a:cs typeface="宋体" panose="02010600030101010101" pitchFamily="2" charset="-122"/>
              </a:rPr>
              <a:t>web</a:t>
            </a:r>
            <a:r>
              <a:rPr lang="zh-CN" altLang="en-US" sz="2400" b="0">
                <a:latin typeface="宋体" panose="02010600030101010101" pitchFamily="2" charset="-122"/>
                <a:ea typeface="宋体" panose="02010600030101010101" pitchFamily="2" charset="-122"/>
                <a:cs typeface="宋体" panose="02010600030101010101" pitchFamily="2" charset="-122"/>
              </a:rPr>
              <a:t>网页来实现。</a:t>
            </a: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    2. </a:t>
            </a:r>
            <a:r>
              <a:rPr lang="zh-CN" altLang="en-US" sz="2400" b="0">
                <a:latin typeface="宋体" panose="02010600030101010101" pitchFamily="2" charset="-122"/>
                <a:ea typeface="宋体" panose="02010600030101010101" pitchFamily="2" charset="-122"/>
                <a:cs typeface="宋体" panose="02010600030101010101" pitchFamily="2" charset="-122"/>
              </a:rPr>
              <a:t>第二种通过编写一个安卓</a:t>
            </a:r>
            <a:r>
              <a:rPr lang="en-US" altLang="zh-CN" sz="2400" b="0">
                <a:latin typeface="宋体" panose="02010600030101010101" pitchFamily="2" charset="-122"/>
                <a:ea typeface="宋体" panose="02010600030101010101" pitchFamily="2" charset="-122"/>
                <a:cs typeface="宋体" panose="02010600030101010101" pitchFamily="2" charset="-122"/>
              </a:rPr>
              <a:t>app</a:t>
            </a:r>
            <a:r>
              <a:rPr lang="zh-CN" altLang="en-US" sz="2400" b="0">
                <a:latin typeface="宋体" panose="02010600030101010101" pitchFamily="2" charset="-122"/>
                <a:ea typeface="宋体" panose="02010600030101010101" pitchFamily="2" charset="-122"/>
                <a:cs typeface="宋体" panose="02010600030101010101" pitchFamily="2" charset="-122"/>
              </a:rPr>
              <a:t>来实现。</a:t>
            </a: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    3. </a:t>
            </a:r>
            <a:r>
              <a:rPr lang="zh-CN" altLang="en-US" sz="2400" b="0">
                <a:latin typeface="宋体" panose="02010600030101010101" pitchFamily="2" charset="-122"/>
                <a:ea typeface="宋体" panose="02010600030101010101" pitchFamily="2" charset="-122"/>
                <a:cs typeface="宋体" panose="02010600030101010101" pitchFamily="2" charset="-122"/>
              </a:rPr>
              <a:t>第三种通过开发一个</a:t>
            </a:r>
            <a:r>
              <a:rPr lang="en-US" altLang="zh-CN" sz="2400" b="0">
                <a:latin typeface="宋体" panose="02010600030101010101" pitchFamily="2" charset="-122"/>
                <a:ea typeface="宋体" panose="02010600030101010101" pitchFamily="2" charset="-122"/>
                <a:cs typeface="宋体" panose="02010600030101010101" pitchFamily="2" charset="-122"/>
              </a:rPr>
              <a:t>iOS App</a:t>
            </a:r>
            <a:r>
              <a:rPr lang="zh-CN" altLang="en-US" sz="2400" b="0">
                <a:latin typeface="宋体" panose="02010600030101010101" pitchFamily="2" charset="-122"/>
                <a:ea typeface="宋体" panose="02010600030101010101" pitchFamily="2" charset="-122"/>
                <a:cs typeface="宋体" panose="02010600030101010101" pitchFamily="2" charset="-122"/>
              </a:rPr>
              <a:t>来实现。</a:t>
            </a:r>
          </a:p>
          <a:p>
            <a:pPr indent="0"/>
            <a:r>
              <a:rPr lang="zh-CN" altLang="en-US" sz="2400" b="0">
                <a:latin typeface="宋体" panose="02010600030101010101" pitchFamily="2" charset="-122"/>
                <a:ea typeface="宋体" panose="02010600030101010101" pitchFamily="2" charset="-122"/>
                <a:cs typeface="宋体" panose="02010600030101010101" pitchFamily="2" charset="-122"/>
              </a:rPr>
              <a:t>    </a:t>
            </a:r>
            <a:r>
              <a:rPr lang="en-US" altLang="zh-CN" sz="2400" b="0">
                <a:latin typeface="宋体" panose="02010600030101010101" pitchFamily="2" charset="-122"/>
                <a:ea typeface="宋体" panose="02010600030101010101" pitchFamily="2" charset="-122"/>
                <a:cs typeface="宋体" panose="02010600030101010101" pitchFamily="2" charset="-122"/>
              </a:rPr>
              <a:t>4. </a:t>
            </a:r>
            <a:r>
              <a:rPr lang="zh-CN" altLang="en-US" sz="2400" b="0">
                <a:latin typeface="宋体" panose="02010600030101010101" pitchFamily="2" charset="-122"/>
                <a:ea typeface="宋体" panose="02010600030101010101" pitchFamily="2" charset="-122"/>
                <a:cs typeface="宋体" panose="02010600030101010101" pitchFamily="2" charset="-122"/>
              </a:rPr>
              <a:t>第四种通过开发一个微信小程序来实现。</a:t>
            </a:r>
            <a:r>
              <a:rPr lang="en-US" altLang="zh-CN" sz="2400" b="0">
                <a:latin typeface="宋体" panose="02010600030101010101" pitchFamily="2" charset="-122"/>
                <a:ea typeface="宋体" panose="02010600030101010101" pitchFamily="2" charset="-122"/>
                <a:cs typeface="宋体" panose="02010600030101010101" pitchFamily="2" charset="-122"/>
              </a:rPr>
              <a:t>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3</a:t>
            </a:r>
          </a:p>
        </p:txBody>
      </p:sp>
      <p:sp>
        <p:nvSpPr>
          <p:cNvPr id="40" name="矩形 39"/>
          <p:cNvSpPr/>
          <p:nvPr/>
        </p:nvSpPr>
        <p:spPr>
          <a:xfrm>
            <a:off x="1683748" y="364022"/>
            <a:ext cx="17068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可行性评估</a:t>
            </a:r>
          </a:p>
        </p:txBody>
      </p:sp>
      <p:sp>
        <p:nvSpPr>
          <p:cNvPr id="100" name="文本框 99"/>
          <p:cNvSpPr txBox="1"/>
          <p:nvPr/>
        </p:nvSpPr>
        <p:spPr>
          <a:xfrm>
            <a:off x="796290" y="1169035"/>
            <a:ext cx="9695815" cy="2491740"/>
          </a:xfrm>
          <a:prstGeom prst="rect">
            <a:avLst/>
          </a:prstGeom>
          <a:noFill/>
          <a:ln w="9525">
            <a:noFill/>
          </a:ln>
        </p:spPr>
        <p:txBody>
          <a:bodyPr wrap="square">
            <a:spAutoFit/>
          </a:bodyPr>
          <a:lstStyle/>
          <a:p>
            <a:pPr indent="0"/>
            <a:r>
              <a:rPr lang="en-US" altLang="zh-CN" sz="3200" b="1">
                <a:latin typeface="宋体" panose="02010600030101010101" pitchFamily="2" charset="-122"/>
                <a:ea typeface="宋体" panose="02010600030101010101" pitchFamily="2" charset="-122"/>
                <a:cs typeface="宋体" panose="02010600030101010101" pitchFamily="2" charset="-122"/>
              </a:rPr>
              <a:t>1.</a:t>
            </a:r>
            <a:r>
              <a:rPr lang="zh-CN" altLang="en-US" sz="3600" b="1">
                <a:latin typeface="宋体" panose="02010600030101010101" pitchFamily="2" charset="-122"/>
                <a:ea typeface="宋体" panose="02010600030101010101" pitchFamily="2" charset="-122"/>
                <a:cs typeface="宋体" panose="02010600030101010101" pitchFamily="2" charset="-122"/>
              </a:rPr>
              <a:t>技术评估</a:t>
            </a: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a</a:t>
            </a:r>
            <a:r>
              <a:rPr lang="zh-CN" altLang="en-US" sz="2400" b="0">
                <a:latin typeface="宋体" panose="02010600030101010101" pitchFamily="2" charset="-122"/>
                <a:ea typeface="宋体" panose="02010600030101010101" pitchFamily="2" charset="-122"/>
                <a:cs typeface="宋体" panose="02010600030101010101" pitchFamily="2" charset="-122"/>
              </a:rPr>
              <a:t>． 通过微信</a:t>
            </a:r>
            <a:r>
              <a:rPr lang="en-US" altLang="zh-CN" sz="2400" b="0">
                <a:latin typeface="宋体" panose="02010600030101010101" pitchFamily="2" charset="-122"/>
                <a:ea typeface="宋体" panose="02010600030101010101" pitchFamily="2" charset="-122"/>
                <a:cs typeface="宋体" panose="02010600030101010101" pitchFamily="2" charset="-122"/>
              </a:rPr>
              <a:t>javascript</a:t>
            </a:r>
            <a:r>
              <a:rPr lang="zh-CN" altLang="en-US" sz="2400" b="0">
                <a:latin typeface="宋体" panose="02010600030101010101" pitchFamily="2" charset="-122"/>
                <a:ea typeface="宋体" panose="02010600030101010101" pitchFamily="2" charset="-122"/>
                <a:cs typeface="宋体" panose="02010600030101010101" pitchFamily="2" charset="-122"/>
              </a:rPr>
              <a:t>和微信</a:t>
            </a:r>
            <a:r>
              <a:rPr lang="en-US" altLang="zh-CN" sz="2400" b="0">
                <a:latin typeface="Times New Roman" panose="02020603050405020304" pitchFamily="18" charset="0"/>
                <a:cs typeface="Times New Roman" panose="02020603050405020304" pitchFamily="18" charset="0"/>
              </a:rPr>
              <a:t>xml</a:t>
            </a:r>
            <a:r>
              <a:rPr lang="zh-CN" altLang="en-US" sz="2400" b="0">
                <a:latin typeface="宋体" panose="02010600030101010101" pitchFamily="2" charset="-122"/>
                <a:ea typeface="宋体" panose="02010600030101010101" pitchFamily="2" charset="-122"/>
                <a:cs typeface="宋体" panose="02010600030101010101" pitchFamily="2" charset="-122"/>
              </a:rPr>
              <a:t>的学习，并且借助</a:t>
            </a:r>
            <a:r>
              <a:rPr lang="en-US" altLang="zh-CN" sz="2400" b="0">
                <a:latin typeface="Times New Roman" panose="02020603050405020304" pitchFamily="18" charset="0"/>
                <a:cs typeface="Times New Roman" panose="02020603050405020304" pitchFamily="18" charset="0"/>
              </a:rPr>
              <a:t>weiUI</a:t>
            </a:r>
            <a:r>
              <a:rPr lang="zh-CN" altLang="en-US" sz="2400" b="0">
                <a:latin typeface="宋体" panose="02010600030101010101" pitchFamily="2" charset="-122"/>
                <a:ea typeface="宋体" panose="02010600030101010101" pitchFamily="2" charset="-122"/>
                <a:cs typeface="宋体" panose="02010600030101010101" pitchFamily="2" charset="-122"/>
              </a:rPr>
              <a:t>，能够完成小程序的开发</a:t>
            </a: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b</a:t>
            </a:r>
            <a:r>
              <a:rPr lang="zh-CN" altLang="en-US" sz="2400" b="0">
                <a:latin typeface="宋体" panose="02010600030101010101" pitchFamily="2" charset="-122"/>
                <a:ea typeface="宋体" panose="02010600030101010101" pitchFamily="2" charset="-122"/>
                <a:cs typeface="宋体" panose="02010600030101010101" pitchFamily="2" charset="-122"/>
              </a:rPr>
              <a:t>． 使用</a:t>
            </a:r>
            <a:r>
              <a:rPr lang="en-US" altLang="zh-CN" sz="2400" b="0">
                <a:latin typeface="Times New Roman" panose="02020603050405020304" pitchFamily="18" charset="0"/>
                <a:cs typeface="Times New Roman" panose="02020603050405020304" pitchFamily="18" charset="0"/>
              </a:rPr>
              <a:t>bmob</a:t>
            </a:r>
            <a:r>
              <a:rPr lang="en-US" altLang="zh-CN" sz="2400" b="0">
                <a:latin typeface="宋体" panose="02010600030101010101" pitchFamily="2" charset="-122"/>
                <a:ea typeface="宋体" panose="02010600030101010101" pitchFamily="2" charset="-122"/>
                <a:cs typeface="宋体" panose="02010600030101010101" pitchFamily="2" charset="-122"/>
              </a:rPr>
              <a:t> </a:t>
            </a:r>
            <a:r>
              <a:rPr lang="zh-CN" altLang="en-US" sz="2400" b="0">
                <a:latin typeface="宋体" panose="02010600030101010101" pitchFamily="2" charset="-122"/>
                <a:ea typeface="宋体" panose="02010600030101010101" pitchFamily="2" charset="-122"/>
                <a:cs typeface="宋体" panose="02010600030101010101" pitchFamily="2" charset="-122"/>
              </a:rPr>
              <a:t>完成数据库，保存和修改数据</a:t>
            </a: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c</a:t>
            </a:r>
            <a:r>
              <a:rPr lang="zh-CN" altLang="en-US" sz="2400" b="0">
                <a:latin typeface="宋体" panose="02010600030101010101" pitchFamily="2" charset="-122"/>
                <a:ea typeface="宋体" panose="02010600030101010101" pitchFamily="2" charset="-122"/>
                <a:cs typeface="宋体" panose="02010600030101010101" pitchFamily="2" charset="-122"/>
              </a:rPr>
              <a:t>． 购买了</a:t>
            </a:r>
            <a:r>
              <a:rPr lang="en-US" altLang="zh-CN" sz="2400" b="0">
                <a:latin typeface="宋体" panose="02010600030101010101" pitchFamily="2" charset="-122"/>
                <a:ea typeface="宋体" panose="02010600030101010101" pitchFamily="2" charset="-122"/>
                <a:cs typeface="宋体" panose="02010600030101010101" pitchFamily="2" charset="-122"/>
              </a:rPr>
              <a:t>b</a:t>
            </a:r>
            <a:r>
              <a:rPr lang="en-US" altLang="zh-CN" sz="2400" b="0">
                <a:latin typeface="Times New Roman" panose="02020603050405020304" pitchFamily="18" charset="0"/>
                <a:cs typeface="Times New Roman" panose="02020603050405020304" pitchFamily="18" charset="0"/>
              </a:rPr>
              <a:t>mob</a:t>
            </a:r>
            <a:r>
              <a:rPr lang="zh-CN" altLang="en-US" sz="2400" b="0">
                <a:latin typeface="宋体" panose="02010600030101010101" pitchFamily="2" charset="-122"/>
                <a:ea typeface="宋体" panose="02010600030101010101" pitchFamily="2" charset="-122"/>
                <a:cs typeface="宋体" panose="02010600030101010101" pitchFamily="2" charset="-122"/>
              </a:rPr>
              <a:t>的服务器，不需要自己搭建</a:t>
            </a:r>
          </a:p>
          <a:p>
            <a:pPr indent="0"/>
            <a:r>
              <a:rPr lang="en-US" altLang="zh-CN" sz="2400" b="0">
                <a:latin typeface="宋体" panose="02010600030101010101" pitchFamily="2" charset="-122"/>
                <a:ea typeface="宋体" panose="02010600030101010101" pitchFamily="2" charset="-122"/>
                <a:cs typeface="宋体" panose="02010600030101010101" pitchFamily="2" charset="-122"/>
              </a:rPr>
              <a:t>d</a:t>
            </a:r>
            <a:r>
              <a:rPr lang="zh-CN" altLang="en-US" sz="2400" b="0">
                <a:latin typeface="宋体" panose="02010600030101010101" pitchFamily="2" charset="-122"/>
                <a:ea typeface="宋体" panose="02010600030101010101" pitchFamily="2" charset="-122"/>
                <a:cs typeface="宋体" panose="02010600030101010101" pitchFamily="2" charset="-122"/>
              </a:rPr>
              <a:t>． 在规定的期限内，本系统的开发能完成。</a:t>
            </a:r>
          </a:p>
        </p:txBody>
      </p:sp>
      <p:sp>
        <p:nvSpPr>
          <p:cNvPr id="2" name="文本框 1"/>
          <p:cNvSpPr txBox="1"/>
          <p:nvPr/>
        </p:nvSpPr>
        <p:spPr>
          <a:xfrm>
            <a:off x="1608455" y="4031615"/>
            <a:ext cx="9357360" cy="521970"/>
          </a:xfrm>
          <a:prstGeom prst="rect">
            <a:avLst/>
          </a:prstGeom>
          <a:noFill/>
        </p:spPr>
        <p:txBody>
          <a:bodyPr wrap="square" rtlCol="0" anchor="t">
            <a:spAutoFit/>
          </a:bodyPr>
          <a:lstStyle/>
          <a:p>
            <a:r>
              <a:rPr lang="zh-CN" altLang="en-US" sz="2800"/>
              <a:t>2017年1月9日小程序正式上线。</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69"/>
          <p:cNvSpPr/>
          <p:nvPr/>
        </p:nvSpPr>
        <p:spPr>
          <a:xfrm>
            <a:off x="561878" y="5459183"/>
            <a:ext cx="1379382" cy="1436917"/>
          </a:xfrm>
          <a:custGeom>
            <a:avLst/>
            <a:gdLst>
              <a:gd name="connsiteX0" fmla="*/ 988221 w 1379382"/>
              <a:gd name="connsiteY0" fmla="*/ 0 h 1436917"/>
              <a:gd name="connsiteX1" fmla="*/ 1010406 w 1379382"/>
              <a:gd name="connsiteY1" fmla="*/ 15258 h 1436917"/>
              <a:gd name="connsiteX2" fmla="*/ 1238011 w 1379382"/>
              <a:gd name="connsiteY2" fmla="*/ 370872 h 1436917"/>
              <a:gd name="connsiteX3" fmla="*/ 1235427 w 1379382"/>
              <a:gd name="connsiteY3" fmla="*/ 372649 h 1436917"/>
              <a:gd name="connsiteX4" fmla="*/ 1289073 w 1379382"/>
              <a:gd name="connsiteY4" fmla="*/ 450653 h 1436917"/>
              <a:gd name="connsiteX5" fmla="*/ 1379382 w 1379382"/>
              <a:gd name="connsiteY5" fmla="*/ 591754 h 1436917"/>
              <a:gd name="connsiteX6" fmla="*/ 798132 w 1379382"/>
              <a:gd name="connsiteY6" fmla="*/ 1436917 h 1436917"/>
              <a:gd name="connsiteX7" fmla="*/ 0 w 1379382"/>
              <a:gd name="connsiteY7" fmla="*/ 1436917 h 1436917"/>
              <a:gd name="connsiteX8" fmla="*/ 988221 w 1379382"/>
              <a:gd name="connsiteY8" fmla="*/ 0 h 143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a:solidFill>
              <a:srgbClr val="EED9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nvSpPr>
        <p:spPr>
          <a:xfrm>
            <a:off x="1950042" y="5459184"/>
            <a:ext cx="1377333" cy="1436916"/>
          </a:xfrm>
          <a:custGeom>
            <a:avLst/>
            <a:gdLst>
              <a:gd name="connsiteX0" fmla="*/ 389113 w 1377333"/>
              <a:gd name="connsiteY0" fmla="*/ 0 h 1436916"/>
              <a:gd name="connsiteX1" fmla="*/ 1377333 w 1377333"/>
              <a:gd name="connsiteY1" fmla="*/ 1436916 h 1436916"/>
              <a:gd name="connsiteX2" fmla="*/ 579200 w 1377333"/>
              <a:gd name="connsiteY2" fmla="*/ 1436916 h 1436916"/>
              <a:gd name="connsiteX3" fmla="*/ 0 w 1377333"/>
              <a:gd name="connsiteY3" fmla="*/ 594733 h 1436916"/>
              <a:gd name="connsiteX4" fmla="*/ 373996 w 1377333"/>
              <a:gd name="connsiteY4" fmla="*/ 10397 h 1436916"/>
              <a:gd name="connsiteX5" fmla="*/ 389113 w 1377333"/>
              <a:gd name="connsiteY5" fmla="*/ 0 h 143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 name="任意多边形 818"/>
          <p:cNvSpPr/>
          <p:nvPr/>
        </p:nvSpPr>
        <p:spPr>
          <a:xfrm flipV="1">
            <a:off x="5466342" y="5123204"/>
            <a:ext cx="1608398" cy="1772896"/>
          </a:xfrm>
          <a:custGeom>
            <a:avLst/>
            <a:gdLst>
              <a:gd name="connsiteX0" fmla="*/ 1219285 w 1608398"/>
              <a:gd name="connsiteY0" fmla="*/ 1772896 h 1772896"/>
              <a:gd name="connsiteX1" fmla="*/ 1234402 w 1608398"/>
              <a:gd name="connsiteY1" fmla="*/ 1762499 h 1772896"/>
              <a:gd name="connsiteX2" fmla="*/ 1608398 w 1608398"/>
              <a:gd name="connsiteY2" fmla="*/ 1178163 h 1772896"/>
              <a:gd name="connsiteX3" fmla="*/ 798132 w 1608398"/>
              <a:gd name="connsiteY3" fmla="*/ 0 h 1772896"/>
              <a:gd name="connsiteX4" fmla="*/ 0 w 1608398"/>
              <a:gd name="connsiteY4" fmla="*/ 0 h 1772896"/>
              <a:gd name="connsiteX5" fmla="*/ 1219285 w 1608398"/>
              <a:gd name="connsiteY5"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519"/>
          <p:cNvSpPr/>
          <p:nvPr/>
        </p:nvSpPr>
        <p:spPr>
          <a:xfrm>
            <a:off x="10576104" y="286921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9000"/>
            </a:srgbClr>
          </a:solidFill>
          <a:ln>
            <a:solidFill>
              <a:srgbClr val="DF9B83">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685"/>
          <p:cNvSpPr/>
          <p:nvPr/>
        </p:nvSpPr>
        <p:spPr>
          <a:xfrm>
            <a:off x="9482391" y="0"/>
            <a:ext cx="1474363" cy="1578002"/>
          </a:xfrm>
          <a:custGeom>
            <a:avLst/>
            <a:gdLst>
              <a:gd name="connsiteX0" fmla="*/ 0 w 1474363"/>
              <a:gd name="connsiteY0" fmla="*/ 0 h 1578002"/>
              <a:gd name="connsiteX1" fmla="*/ 798133 w 1474363"/>
              <a:gd name="connsiteY1" fmla="*/ 0 h 1578002"/>
              <a:gd name="connsiteX2" fmla="*/ 1474363 w 1474363"/>
              <a:gd name="connsiteY2" fmla="*/ 983269 h 1578002"/>
              <a:gd name="connsiteX3" fmla="*/ 1100367 w 1474363"/>
              <a:gd name="connsiteY3" fmla="*/ 1567605 h 1578002"/>
              <a:gd name="connsiteX4" fmla="*/ 1085250 w 1474363"/>
              <a:gd name="connsiteY4" fmla="*/ 1578002 h 1578002"/>
              <a:gd name="connsiteX5" fmla="*/ 0 w 1474363"/>
              <a:gd name="connsiteY5"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a:solidFill>
              <a:srgbClr val="EF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10965534" y="0"/>
            <a:ext cx="1238362" cy="1578002"/>
          </a:xfrm>
          <a:custGeom>
            <a:avLst/>
            <a:gdLst>
              <a:gd name="connsiteX0" fmla="*/ 678279 w 1238362"/>
              <a:gd name="connsiteY0" fmla="*/ 0 h 1578002"/>
              <a:gd name="connsiteX1" fmla="*/ 1238362 w 1238362"/>
              <a:gd name="connsiteY1" fmla="*/ 0 h 1578002"/>
              <a:gd name="connsiteX2" fmla="*/ 1238362 w 1238362"/>
              <a:gd name="connsiteY2" fmla="*/ 346134 h 1578002"/>
              <a:gd name="connsiteX3" fmla="*/ 391161 w 1238362"/>
              <a:gd name="connsiteY3" fmla="*/ 1578002 h 1578002"/>
              <a:gd name="connsiteX4" fmla="*/ 368976 w 1238362"/>
              <a:gd name="connsiteY4" fmla="*/ 1562744 h 1578002"/>
              <a:gd name="connsiteX5" fmla="*/ 141371 w 1238362"/>
              <a:gd name="connsiteY5" fmla="*/ 1207130 h 1578002"/>
              <a:gd name="connsiteX6" fmla="*/ 143955 w 1238362"/>
              <a:gd name="connsiteY6" fmla="*/ 1205353 h 1578002"/>
              <a:gd name="connsiteX7" fmla="*/ 90309 w 1238362"/>
              <a:gd name="connsiteY7" fmla="*/ 1127349 h 1578002"/>
              <a:gd name="connsiteX8" fmla="*/ 0 w 1238362"/>
              <a:gd name="connsiteY8" fmla="*/ 986248 h 1578002"/>
              <a:gd name="connsiteX9" fmla="*/ 678279 w 1238362"/>
              <a:gd name="connsiteY9" fmla="*/ 0 h 15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1000"/>
            </a:srgbClr>
          </a:solidFill>
          <a:ln>
            <a:solidFill>
              <a:srgbClr val="EEE6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4" name="任意多边形 703"/>
          <p:cNvSpPr/>
          <p:nvPr/>
        </p:nvSpPr>
        <p:spPr>
          <a:xfrm>
            <a:off x="11202884" y="1946822"/>
            <a:ext cx="798132" cy="1160519"/>
          </a:xfrm>
          <a:custGeom>
            <a:avLst/>
            <a:gdLst>
              <a:gd name="connsiteX0" fmla="*/ 399066 w 798132"/>
              <a:gd name="connsiteY0" fmla="*/ 0 h 1160519"/>
              <a:gd name="connsiteX1" fmla="*/ 798132 w 798132"/>
              <a:gd name="connsiteY1" fmla="*/ 580260 h 1160519"/>
              <a:gd name="connsiteX2" fmla="*/ 399066 w 798132"/>
              <a:gd name="connsiteY2" fmla="*/ 1160519 h 1160519"/>
              <a:gd name="connsiteX3" fmla="*/ 0 w 798132"/>
              <a:gd name="connsiteY3" fmla="*/ 580260 h 1160519"/>
              <a:gd name="connsiteX4" fmla="*/ 399066 w 798132"/>
              <a:gd name="connsiteY4" fmla="*/ 0 h 116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a:solidFill>
              <a:srgbClr val="EAD3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1601950" y="1071565"/>
            <a:ext cx="601946" cy="1455517"/>
          </a:xfrm>
          <a:custGeom>
            <a:avLst/>
            <a:gdLst>
              <a:gd name="connsiteX0" fmla="*/ 601946 w 601946"/>
              <a:gd name="connsiteY0" fmla="*/ 0 h 1455517"/>
              <a:gd name="connsiteX1" fmla="*/ 601946 w 601946"/>
              <a:gd name="connsiteY1" fmla="*/ 1160520 h 1455517"/>
              <a:gd name="connsiteX2" fmla="*/ 399066 w 601946"/>
              <a:gd name="connsiteY2" fmla="*/ 1455517 h 1455517"/>
              <a:gd name="connsiteX3" fmla="*/ 0 w 601946"/>
              <a:gd name="connsiteY3" fmla="*/ 875257 h 1455517"/>
              <a:gd name="connsiteX4" fmla="*/ 601946 w 601946"/>
              <a:gd name="connsiteY4" fmla="*/ 0 h 145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7">
                <a:moveTo>
                  <a:pt x="601946" y="0"/>
                </a:moveTo>
                <a:lnTo>
                  <a:pt x="601946" y="1160520"/>
                </a:lnTo>
                <a:lnTo>
                  <a:pt x="399066" y="1455517"/>
                </a:lnTo>
                <a:lnTo>
                  <a:pt x="0" y="875257"/>
                </a:lnTo>
                <a:lnTo>
                  <a:pt x="601946" y="0"/>
                </a:lnTo>
                <a:close/>
              </a:path>
            </a:pathLst>
          </a:custGeom>
          <a:solidFill>
            <a:srgbClr val="EBCEBC"/>
          </a:solidFill>
          <a:ln>
            <a:solidFill>
              <a:srgbClr val="EACDB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0" name="任意多边形 699"/>
          <p:cNvSpPr/>
          <p:nvPr/>
        </p:nvSpPr>
        <p:spPr>
          <a:xfrm>
            <a:off x="10965534" y="1590209"/>
            <a:ext cx="636416" cy="936872"/>
          </a:xfrm>
          <a:custGeom>
            <a:avLst/>
            <a:gdLst>
              <a:gd name="connsiteX0" fmla="*/ 391161 w 636416"/>
              <a:gd name="connsiteY0" fmla="*/ 0 h 936872"/>
              <a:gd name="connsiteX1" fmla="*/ 636416 w 636416"/>
              <a:gd name="connsiteY1" fmla="*/ 356612 h 936872"/>
              <a:gd name="connsiteX2" fmla="*/ 237350 w 636416"/>
              <a:gd name="connsiteY2" fmla="*/ 936872 h 936872"/>
              <a:gd name="connsiteX3" fmla="*/ 0 w 636416"/>
              <a:gd name="connsiteY3" fmla="*/ 591754 h 936872"/>
              <a:gd name="connsiteX4" fmla="*/ 90309 w 636416"/>
              <a:gd name="connsiteY4" fmla="*/ 450653 h 936872"/>
              <a:gd name="connsiteX5" fmla="*/ 143955 w 636416"/>
              <a:gd name="connsiteY5" fmla="*/ 372649 h 936872"/>
              <a:gd name="connsiteX6" fmla="*/ 141371 w 636416"/>
              <a:gd name="connsiteY6" fmla="*/ 370872 h 936872"/>
              <a:gd name="connsiteX7" fmla="*/ 368976 w 636416"/>
              <a:gd name="connsiteY7" fmla="*/ 15258 h 936872"/>
              <a:gd name="connsiteX8" fmla="*/ 391161 w 636416"/>
              <a:gd name="connsiteY8" fmla="*/ 0 h 93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a:solidFill>
              <a:srgbClr val="D3D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698"/>
          <p:cNvSpPr/>
          <p:nvPr/>
        </p:nvSpPr>
        <p:spPr>
          <a:xfrm>
            <a:off x="10965534" y="2527082"/>
            <a:ext cx="636416" cy="936871"/>
          </a:xfrm>
          <a:custGeom>
            <a:avLst/>
            <a:gdLst>
              <a:gd name="connsiteX0" fmla="*/ 237350 w 636416"/>
              <a:gd name="connsiteY0" fmla="*/ 0 h 936871"/>
              <a:gd name="connsiteX1" fmla="*/ 636416 w 636416"/>
              <a:gd name="connsiteY1" fmla="*/ 580259 h 936871"/>
              <a:gd name="connsiteX2" fmla="*/ 391161 w 636416"/>
              <a:gd name="connsiteY2" fmla="*/ 936871 h 936871"/>
              <a:gd name="connsiteX3" fmla="*/ 368976 w 636416"/>
              <a:gd name="connsiteY3" fmla="*/ 921613 h 936871"/>
              <a:gd name="connsiteX4" fmla="*/ 141371 w 636416"/>
              <a:gd name="connsiteY4" fmla="*/ 565999 h 936871"/>
              <a:gd name="connsiteX5" fmla="*/ 143955 w 636416"/>
              <a:gd name="connsiteY5" fmla="*/ 564222 h 936871"/>
              <a:gd name="connsiteX6" fmla="*/ 90309 w 636416"/>
              <a:gd name="connsiteY6" fmla="*/ 486218 h 936871"/>
              <a:gd name="connsiteX7" fmla="*/ 0 w 636416"/>
              <a:gd name="connsiteY7" fmla="*/ 345117 h 936871"/>
              <a:gd name="connsiteX8" fmla="*/ 237350 w 636416"/>
              <a:gd name="connsiteY8" fmla="*/ 0 h 93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a:solidFill>
              <a:srgbClr val="EAC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11601950" y="2527081"/>
            <a:ext cx="601946" cy="1455516"/>
          </a:xfrm>
          <a:custGeom>
            <a:avLst/>
            <a:gdLst>
              <a:gd name="connsiteX0" fmla="*/ 399066 w 601946"/>
              <a:gd name="connsiteY0" fmla="*/ 0 h 1455516"/>
              <a:gd name="connsiteX1" fmla="*/ 601946 w 601946"/>
              <a:gd name="connsiteY1" fmla="*/ 294997 h 1455516"/>
              <a:gd name="connsiteX2" fmla="*/ 601946 w 601946"/>
              <a:gd name="connsiteY2" fmla="*/ 1455516 h 1455516"/>
              <a:gd name="connsiteX3" fmla="*/ 0 w 601946"/>
              <a:gd name="connsiteY3" fmla="*/ 580259 h 1455516"/>
              <a:gd name="connsiteX4" fmla="*/ 399066 w 601946"/>
              <a:gd name="connsiteY4" fmla="*/ 0 h 14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46" h="1455516">
                <a:moveTo>
                  <a:pt x="399066" y="0"/>
                </a:moveTo>
                <a:lnTo>
                  <a:pt x="601946" y="294997"/>
                </a:lnTo>
                <a:lnTo>
                  <a:pt x="601946" y="1455516"/>
                </a:lnTo>
                <a:lnTo>
                  <a:pt x="0" y="580259"/>
                </a:lnTo>
                <a:lnTo>
                  <a:pt x="399066" y="0"/>
                </a:lnTo>
                <a:close/>
              </a:path>
            </a:pathLst>
          </a:custGeom>
          <a:solidFill>
            <a:srgbClr val="D3DDC7"/>
          </a:solidFill>
          <a:ln>
            <a:solidFill>
              <a:srgbClr val="D3DC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3" name="任意多边形 522"/>
          <p:cNvSpPr/>
          <p:nvPr/>
        </p:nvSpPr>
        <p:spPr>
          <a:xfrm>
            <a:off x="10576104" y="98326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6000"/>
            </a:srgbClr>
          </a:solidFill>
          <a:ln>
            <a:solidFill>
              <a:srgbClr val="EBD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528"/>
          <p:cNvSpPr/>
          <p:nvPr/>
        </p:nvSpPr>
        <p:spPr>
          <a:xfrm flipV="1">
            <a:off x="10576104" y="159020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3000"/>
            </a:srgbClr>
          </a:solidFill>
          <a:ln>
            <a:solidFill>
              <a:srgbClr val="B3C4A5">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2444778" y="4491806"/>
            <a:ext cx="1946374" cy="2416275"/>
          </a:xfrm>
          <a:custGeom>
            <a:avLst/>
            <a:gdLst>
              <a:gd name="connsiteX0" fmla="*/ 1555213 w 1946374"/>
              <a:gd name="connsiteY0" fmla="*/ 0 h 2416275"/>
              <a:gd name="connsiteX1" fmla="*/ 1577398 w 1946374"/>
              <a:gd name="connsiteY1" fmla="*/ 15258 h 2416275"/>
              <a:gd name="connsiteX2" fmla="*/ 1805003 w 1946374"/>
              <a:gd name="connsiteY2" fmla="*/ 370872 h 2416275"/>
              <a:gd name="connsiteX3" fmla="*/ 1802419 w 1946374"/>
              <a:gd name="connsiteY3" fmla="*/ 372649 h 2416275"/>
              <a:gd name="connsiteX4" fmla="*/ 1856065 w 1946374"/>
              <a:gd name="connsiteY4" fmla="*/ 450653 h 2416275"/>
              <a:gd name="connsiteX5" fmla="*/ 1946374 w 1946374"/>
              <a:gd name="connsiteY5" fmla="*/ 591754 h 2416275"/>
              <a:gd name="connsiteX6" fmla="*/ 691584 w 1946374"/>
              <a:gd name="connsiteY6" fmla="*/ 2416275 h 2416275"/>
              <a:gd name="connsiteX7" fmla="*/ 106548 w 1946374"/>
              <a:gd name="connsiteY7" fmla="*/ 2416275 h 2416275"/>
              <a:gd name="connsiteX8" fmla="*/ 0 w 1946374"/>
              <a:gd name="connsiteY8" fmla="*/ 2261349 h 2416275"/>
              <a:gd name="connsiteX9" fmla="*/ 1555213 w 1946374"/>
              <a:gd name="connsiteY9" fmla="*/ 0 h 24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4399934" y="4491806"/>
            <a:ext cx="2050873" cy="2416274"/>
          </a:xfrm>
          <a:custGeom>
            <a:avLst/>
            <a:gdLst>
              <a:gd name="connsiteX0" fmla="*/ 389113 w 2050873"/>
              <a:gd name="connsiteY0" fmla="*/ 0 h 2416274"/>
              <a:gd name="connsiteX1" fmla="*/ 2050873 w 2050873"/>
              <a:gd name="connsiteY1" fmla="*/ 2416274 h 2416274"/>
              <a:gd name="connsiteX2" fmla="*/ 1252741 w 2050873"/>
              <a:gd name="connsiteY2" fmla="*/ 2416274 h 2416274"/>
              <a:gd name="connsiteX3" fmla="*/ 0 w 2050873"/>
              <a:gd name="connsiteY3" fmla="*/ 594733 h 2416274"/>
              <a:gd name="connsiteX4" fmla="*/ 373996 w 2050873"/>
              <a:gd name="connsiteY4" fmla="*/ 10397 h 2416274"/>
              <a:gd name="connsiteX5" fmla="*/ 389113 w 2050873"/>
              <a:gd name="connsiteY5" fmla="*/ 0 h 241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2344510" y="6762288"/>
            <a:ext cx="200534" cy="145793"/>
          </a:xfrm>
          <a:custGeom>
            <a:avLst/>
            <a:gdLst>
              <a:gd name="connsiteX0" fmla="*/ 100267 w 200534"/>
              <a:gd name="connsiteY0" fmla="*/ 0 h 145793"/>
              <a:gd name="connsiteX1" fmla="*/ 200534 w 200534"/>
              <a:gd name="connsiteY1" fmla="*/ 145793 h 145793"/>
              <a:gd name="connsiteX2" fmla="*/ 0 w 200534"/>
              <a:gd name="connsiteY2" fmla="*/ 145793 h 145793"/>
              <a:gd name="connsiteX3" fmla="*/ 100267 w 200534"/>
              <a:gd name="connsiteY3" fmla="*/ 0 h 145793"/>
            </a:gdLst>
            <a:ahLst/>
            <a:cxnLst>
              <a:cxn ang="0">
                <a:pos x="connsiteX0" y="connsiteY0"/>
              </a:cxn>
              <a:cxn ang="0">
                <a:pos x="connsiteX1" y="connsiteY1"/>
              </a:cxn>
              <a:cxn ang="0">
                <a:pos x="connsiteX2" y="connsiteY2"/>
              </a:cxn>
              <a:cxn ang="0">
                <a:pos x="connsiteX3" y="connsiteY3"/>
              </a:cxn>
            </a:cxnLst>
            <a:rect l="l" t="t" r="r" b="b"/>
            <a:pathLst>
              <a:path w="200534" h="145793">
                <a:moveTo>
                  <a:pt x="100267" y="0"/>
                </a:moveTo>
                <a:lnTo>
                  <a:pt x="200534" y="145793"/>
                </a:lnTo>
                <a:lnTo>
                  <a:pt x="0" y="145793"/>
                </a:lnTo>
                <a:lnTo>
                  <a:pt x="100267" y="0"/>
                </a:lnTo>
                <a:close/>
              </a:path>
            </a:pathLst>
          </a:custGeom>
          <a:solidFill>
            <a:srgbClr val="A2B894">
              <a:alpha val="25000"/>
            </a:srgbClr>
          </a:solidFill>
          <a:ln>
            <a:solidFill>
              <a:srgbClr val="E0E6D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61"/>
          <p:cNvSpPr/>
          <p:nvPr/>
        </p:nvSpPr>
        <p:spPr>
          <a:xfrm>
            <a:off x="-35280" y="4818139"/>
            <a:ext cx="1017046" cy="2052322"/>
          </a:xfrm>
          <a:custGeom>
            <a:avLst/>
            <a:gdLst>
              <a:gd name="connsiteX0" fmla="*/ 0 w 1017046"/>
              <a:gd name="connsiteY0" fmla="*/ 0 h 2052322"/>
              <a:gd name="connsiteX1" fmla="*/ 1017046 w 1017046"/>
              <a:gd name="connsiteY1" fmla="*/ 1478830 h 2052322"/>
              <a:gd name="connsiteX2" fmla="*/ 613325 w 1017046"/>
              <a:gd name="connsiteY2" fmla="*/ 2052322 h 2052322"/>
              <a:gd name="connsiteX3" fmla="*/ 0 w 1017046"/>
              <a:gd name="connsiteY3" fmla="*/ 1160520 h 2052322"/>
              <a:gd name="connsiteX4" fmla="*/ 0 w 1017046"/>
              <a:gd name="connsiteY4" fmla="*/ 0 h 205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a:solidFill>
              <a:srgbClr val="C3D4C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2" name="任意多边形 811"/>
          <p:cNvSpPr/>
          <p:nvPr/>
        </p:nvSpPr>
        <p:spPr>
          <a:xfrm flipV="1">
            <a:off x="4397479" y="5881804"/>
            <a:ext cx="1088729" cy="1014296"/>
          </a:xfrm>
          <a:custGeom>
            <a:avLst/>
            <a:gdLst>
              <a:gd name="connsiteX0" fmla="*/ 391161 w 1088729"/>
              <a:gd name="connsiteY0" fmla="*/ 1014296 h 1014296"/>
              <a:gd name="connsiteX1" fmla="*/ 1088729 w 1088729"/>
              <a:gd name="connsiteY1" fmla="*/ 0 h 1014296"/>
              <a:gd name="connsiteX2" fmla="*/ 290598 w 1088729"/>
              <a:gd name="connsiteY2" fmla="*/ 0 h 1014296"/>
              <a:gd name="connsiteX3" fmla="*/ 0 w 1088729"/>
              <a:gd name="connsiteY3" fmla="*/ 422542 h 1014296"/>
              <a:gd name="connsiteX4" fmla="*/ 90309 w 1088729"/>
              <a:gd name="connsiteY4" fmla="*/ 563643 h 1014296"/>
              <a:gd name="connsiteX5" fmla="*/ 143955 w 1088729"/>
              <a:gd name="connsiteY5" fmla="*/ 641647 h 1014296"/>
              <a:gd name="connsiteX6" fmla="*/ 141371 w 1088729"/>
              <a:gd name="connsiteY6" fmla="*/ 643424 h 1014296"/>
              <a:gd name="connsiteX7" fmla="*/ 368976 w 1088729"/>
              <a:gd name="connsiteY7" fmla="*/ 999038 h 1014296"/>
              <a:gd name="connsiteX8" fmla="*/ 391161 w 1088729"/>
              <a:gd name="connsiteY8"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637"/>
          <p:cNvSpPr/>
          <p:nvPr/>
        </p:nvSpPr>
        <p:spPr>
          <a:xfrm flipV="1">
            <a:off x="4008048" y="58818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5000"/>
            </a:srgbClr>
          </a:solidFill>
          <a:ln>
            <a:solidFill>
              <a:srgbClr val="E6C6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660"/>
          <p:cNvSpPr/>
          <p:nvPr/>
        </p:nvSpPr>
        <p:spPr>
          <a:xfrm flipV="1">
            <a:off x="10822507" y="5495459"/>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5000"/>
            </a:srgbClr>
          </a:solidFill>
          <a:ln>
            <a:solidFill>
              <a:srgbClr val="B5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665"/>
          <p:cNvSpPr/>
          <p:nvPr/>
        </p:nvSpPr>
        <p:spPr>
          <a:xfrm>
            <a:off x="9861917" y="5495459"/>
            <a:ext cx="1341240" cy="1384436"/>
          </a:xfrm>
          <a:custGeom>
            <a:avLst/>
            <a:gdLst>
              <a:gd name="connsiteX0" fmla="*/ 952127 w 1341240"/>
              <a:gd name="connsiteY0" fmla="*/ 0 h 1384436"/>
              <a:gd name="connsiteX1" fmla="*/ 967244 w 1341240"/>
              <a:gd name="connsiteY1" fmla="*/ 10397 h 1384436"/>
              <a:gd name="connsiteX2" fmla="*/ 1341240 w 1341240"/>
              <a:gd name="connsiteY2" fmla="*/ 594733 h 1384436"/>
              <a:gd name="connsiteX3" fmla="*/ 798132 w 1341240"/>
              <a:gd name="connsiteY3" fmla="*/ 1384436 h 1384436"/>
              <a:gd name="connsiteX4" fmla="*/ 0 w 1341240"/>
              <a:gd name="connsiteY4" fmla="*/ 1384436 h 1384436"/>
              <a:gd name="connsiteX5" fmla="*/ 952127 w 1341240"/>
              <a:gd name="connsiteY5"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a:solidFill>
              <a:srgbClr val="C4D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709"/>
          <p:cNvSpPr/>
          <p:nvPr/>
        </p:nvSpPr>
        <p:spPr>
          <a:xfrm>
            <a:off x="11211938" y="5495459"/>
            <a:ext cx="980063" cy="1384436"/>
          </a:xfrm>
          <a:custGeom>
            <a:avLst/>
            <a:gdLst>
              <a:gd name="connsiteX0" fmla="*/ 391161 w 980063"/>
              <a:gd name="connsiteY0" fmla="*/ 0 h 1384436"/>
              <a:gd name="connsiteX1" fmla="*/ 980063 w 980063"/>
              <a:gd name="connsiteY1" fmla="*/ 856291 h 1384436"/>
              <a:gd name="connsiteX2" fmla="*/ 980063 w 980063"/>
              <a:gd name="connsiteY2" fmla="*/ 1384436 h 1384436"/>
              <a:gd name="connsiteX3" fmla="*/ 545157 w 980063"/>
              <a:gd name="connsiteY3" fmla="*/ 1384436 h 1384436"/>
              <a:gd name="connsiteX4" fmla="*/ 0 w 980063"/>
              <a:gd name="connsiteY4" fmla="*/ 591754 h 1384436"/>
              <a:gd name="connsiteX5" fmla="*/ 90309 w 980063"/>
              <a:gd name="connsiteY5" fmla="*/ 450653 h 1384436"/>
              <a:gd name="connsiteX6" fmla="*/ 143955 w 980063"/>
              <a:gd name="connsiteY6" fmla="*/ 372649 h 1384436"/>
              <a:gd name="connsiteX7" fmla="*/ 141371 w 980063"/>
              <a:gd name="connsiteY7" fmla="*/ 370872 h 1384436"/>
              <a:gd name="connsiteX8" fmla="*/ 368976 w 980063"/>
              <a:gd name="connsiteY8" fmla="*/ 15258 h 1384436"/>
              <a:gd name="connsiteX9" fmla="*/ 391161 w 980063"/>
              <a:gd name="connsiteY9" fmla="*/ 0 h 13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a:solidFill>
              <a:srgbClr val="BFD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670"/>
          <p:cNvSpPr/>
          <p:nvPr/>
        </p:nvSpPr>
        <p:spPr>
          <a:xfrm flipV="1">
            <a:off x="9195717" y="550327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000"/>
            </a:srgbClr>
          </a:solidFill>
          <a:ln>
            <a:solidFill>
              <a:srgbClr val="EBD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8221119" y="5503275"/>
            <a:ext cx="1355248" cy="1404805"/>
          </a:xfrm>
          <a:custGeom>
            <a:avLst/>
            <a:gdLst>
              <a:gd name="connsiteX0" fmla="*/ 966135 w 1355248"/>
              <a:gd name="connsiteY0" fmla="*/ 0 h 1404805"/>
              <a:gd name="connsiteX1" fmla="*/ 981252 w 1355248"/>
              <a:gd name="connsiteY1" fmla="*/ 10397 h 1404805"/>
              <a:gd name="connsiteX2" fmla="*/ 1355248 w 1355248"/>
              <a:gd name="connsiteY2" fmla="*/ 594733 h 1404805"/>
              <a:gd name="connsiteX3" fmla="*/ 798132 w 1355248"/>
              <a:gd name="connsiteY3" fmla="*/ 1404805 h 1404805"/>
              <a:gd name="connsiteX4" fmla="*/ 0 w 1355248"/>
              <a:gd name="connsiteY4" fmla="*/ 1404805 h 1404805"/>
              <a:gd name="connsiteX5" fmla="*/ 966135 w 1355248"/>
              <a:gd name="connsiteY5" fmla="*/ 0 h 14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a:solidFill>
              <a:srgbClr val="EBDCB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80"/>
          <p:cNvSpPr/>
          <p:nvPr/>
        </p:nvSpPr>
        <p:spPr>
          <a:xfrm>
            <a:off x="9585148" y="5503275"/>
            <a:ext cx="1352191" cy="1397381"/>
          </a:xfrm>
          <a:custGeom>
            <a:avLst/>
            <a:gdLst>
              <a:gd name="connsiteX0" fmla="*/ 391161 w 1352191"/>
              <a:gd name="connsiteY0" fmla="*/ 0 h 1397381"/>
              <a:gd name="connsiteX1" fmla="*/ 1352191 w 1352191"/>
              <a:gd name="connsiteY1" fmla="*/ 1397381 h 1397381"/>
              <a:gd name="connsiteX2" fmla="*/ 554059 w 1352191"/>
              <a:gd name="connsiteY2" fmla="*/ 1397381 h 1397381"/>
              <a:gd name="connsiteX3" fmla="*/ 0 w 1352191"/>
              <a:gd name="connsiteY3" fmla="*/ 591754 h 1397381"/>
              <a:gd name="connsiteX4" fmla="*/ 90309 w 1352191"/>
              <a:gd name="connsiteY4" fmla="*/ 450653 h 1397381"/>
              <a:gd name="connsiteX5" fmla="*/ 143955 w 1352191"/>
              <a:gd name="connsiteY5" fmla="*/ 372649 h 1397381"/>
              <a:gd name="connsiteX6" fmla="*/ 141371 w 1352191"/>
              <a:gd name="connsiteY6" fmla="*/ 370872 h 1397381"/>
              <a:gd name="connsiteX7" fmla="*/ 368976 w 1352191"/>
              <a:gd name="connsiteY7" fmla="*/ 15258 h 1397381"/>
              <a:gd name="connsiteX8" fmla="*/ 391161 w 1352191"/>
              <a:gd name="connsiteY8" fmla="*/ 0 h 13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a:solidFill>
              <a:srgbClr val="EBDCB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9" name="任意多边形 788"/>
          <p:cNvSpPr/>
          <p:nvPr/>
        </p:nvSpPr>
        <p:spPr>
          <a:xfrm flipV="1">
            <a:off x="3302696" y="5881804"/>
            <a:ext cx="1086681" cy="1014296"/>
          </a:xfrm>
          <a:custGeom>
            <a:avLst/>
            <a:gdLst>
              <a:gd name="connsiteX0" fmla="*/ 697568 w 1086681"/>
              <a:gd name="connsiteY0" fmla="*/ 1014296 h 1014296"/>
              <a:gd name="connsiteX1" fmla="*/ 712685 w 1086681"/>
              <a:gd name="connsiteY1" fmla="*/ 1003899 h 1014296"/>
              <a:gd name="connsiteX2" fmla="*/ 1086681 w 1086681"/>
              <a:gd name="connsiteY2" fmla="*/ 419563 h 1014296"/>
              <a:gd name="connsiteX3" fmla="*/ 798132 w 1086681"/>
              <a:gd name="connsiteY3" fmla="*/ 0 h 1014296"/>
              <a:gd name="connsiteX4" fmla="*/ 0 w 1086681"/>
              <a:gd name="connsiteY4" fmla="*/ 0 h 1014296"/>
              <a:gd name="connsiteX5" fmla="*/ 697568 w 1086681"/>
              <a:gd name="connsiteY5" fmla="*/ 1014296 h 10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a:solidFill>
              <a:srgbClr val="EAD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686"/>
          <p:cNvSpPr/>
          <p:nvPr/>
        </p:nvSpPr>
        <p:spPr>
          <a:xfrm>
            <a:off x="8185355" y="0"/>
            <a:ext cx="2771399" cy="3463952"/>
          </a:xfrm>
          <a:custGeom>
            <a:avLst/>
            <a:gdLst>
              <a:gd name="connsiteX0" fmla="*/ 0 w 2771399"/>
              <a:gd name="connsiteY0" fmla="*/ 0 h 3463952"/>
              <a:gd name="connsiteX1" fmla="*/ 798131 w 2771399"/>
              <a:gd name="connsiteY1" fmla="*/ 0 h 3463952"/>
              <a:gd name="connsiteX2" fmla="*/ 2771399 w 2771399"/>
              <a:gd name="connsiteY2" fmla="*/ 2869219 h 3463952"/>
              <a:gd name="connsiteX3" fmla="*/ 2397403 w 2771399"/>
              <a:gd name="connsiteY3" fmla="*/ 3453555 h 3463952"/>
              <a:gd name="connsiteX4" fmla="*/ 2382286 w 2771399"/>
              <a:gd name="connsiteY4" fmla="*/ 3463952 h 3463952"/>
              <a:gd name="connsiteX5" fmla="*/ 0 w 2771399"/>
              <a:gd name="connsiteY5" fmla="*/ 0 h 3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30000"/>
            </a:srgbClr>
          </a:solidFill>
          <a:ln>
            <a:solidFill>
              <a:srgbClr val="EAC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824"/>
          <p:cNvSpPr/>
          <p:nvPr/>
        </p:nvSpPr>
        <p:spPr>
          <a:xfrm flipH="1" flipV="1">
            <a:off x="6913017" y="1590208"/>
            <a:ext cx="4043737" cy="5305892"/>
          </a:xfrm>
          <a:custGeom>
            <a:avLst/>
            <a:gdLst>
              <a:gd name="connsiteX0" fmla="*/ 389113 w 4043737"/>
              <a:gd name="connsiteY0" fmla="*/ 5305892 h 5305892"/>
              <a:gd name="connsiteX1" fmla="*/ 373996 w 4043737"/>
              <a:gd name="connsiteY1" fmla="*/ 5295495 h 5305892"/>
              <a:gd name="connsiteX2" fmla="*/ 0 w 4043737"/>
              <a:gd name="connsiteY2" fmla="*/ 4711159 h 5305892"/>
              <a:gd name="connsiteX3" fmla="*/ 2281471 w 4043737"/>
              <a:gd name="connsiteY3" fmla="*/ 1393799 h 5305892"/>
              <a:gd name="connsiteX4" fmla="*/ 2285250 w 4043737"/>
              <a:gd name="connsiteY4" fmla="*/ 1396398 h 5305892"/>
              <a:gd name="connsiteX5" fmla="*/ 3245605 w 4043737"/>
              <a:gd name="connsiteY5" fmla="*/ 0 h 5305892"/>
              <a:gd name="connsiteX6" fmla="*/ 4043737 w 4043737"/>
              <a:gd name="connsiteY6" fmla="*/ 0 h 5305892"/>
              <a:gd name="connsiteX7" fmla="*/ 1810872 w 4043737"/>
              <a:gd name="connsiteY7" fmla="*/ 3246685 h 5305892"/>
              <a:gd name="connsiteX8" fmla="*/ 1807092 w 4043737"/>
              <a:gd name="connsiteY8" fmla="*/ 3244086 h 5305892"/>
              <a:gd name="connsiteX9" fmla="*/ 389113 w 4043737"/>
              <a:gd name="connsiteY9" fmla="*/ 5305892 h 53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30000"/>
            </a:srgbClr>
          </a:solidFill>
          <a:ln>
            <a:solidFill>
              <a:srgbClr val="D3DCC5">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817"/>
          <p:cNvSpPr/>
          <p:nvPr/>
        </p:nvSpPr>
        <p:spPr>
          <a:xfrm flipV="1">
            <a:off x="7083520" y="5123204"/>
            <a:ext cx="1610447" cy="1772896"/>
          </a:xfrm>
          <a:custGeom>
            <a:avLst/>
            <a:gdLst>
              <a:gd name="connsiteX0" fmla="*/ 391161 w 1610447"/>
              <a:gd name="connsiteY0" fmla="*/ 1772896 h 1772896"/>
              <a:gd name="connsiteX1" fmla="*/ 1610447 w 1610447"/>
              <a:gd name="connsiteY1" fmla="*/ 0 h 1772896"/>
              <a:gd name="connsiteX2" fmla="*/ 812315 w 1610447"/>
              <a:gd name="connsiteY2" fmla="*/ 0 h 1772896"/>
              <a:gd name="connsiteX3" fmla="*/ 0 w 1610447"/>
              <a:gd name="connsiteY3" fmla="*/ 1181142 h 1772896"/>
              <a:gd name="connsiteX4" fmla="*/ 90309 w 1610447"/>
              <a:gd name="connsiteY4" fmla="*/ 1322243 h 1772896"/>
              <a:gd name="connsiteX5" fmla="*/ 143955 w 1610447"/>
              <a:gd name="connsiteY5" fmla="*/ 1400247 h 1772896"/>
              <a:gd name="connsiteX6" fmla="*/ 141371 w 1610447"/>
              <a:gd name="connsiteY6" fmla="*/ 1402024 h 1772896"/>
              <a:gd name="connsiteX7" fmla="*/ 368976 w 1610447"/>
              <a:gd name="connsiteY7" fmla="*/ 1757638 h 1772896"/>
              <a:gd name="connsiteX8" fmla="*/ 391161 w 1610447"/>
              <a:gd name="connsiteY8" fmla="*/ 1772896 h 17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a:solidFill>
              <a:srgbClr val="F1D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flipV="1">
            <a:off x="1562519" y="5459183"/>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5000"/>
            </a:srgbClr>
          </a:solidFill>
          <a:ln>
            <a:solidFill>
              <a:srgbClr val="EF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flipH="1" flipV="1">
            <a:off x="4012411" y="4491805"/>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V="1">
            <a:off x="6694090" y="5123204"/>
            <a:ext cx="768171" cy="594733"/>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5000"/>
            </a:srgbClr>
          </a:solidFill>
          <a:ln>
            <a:solidFill>
              <a:srgbClr val="F2C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796570" y="787717"/>
            <a:ext cx="78973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361594" y="316056"/>
            <a:ext cx="1038811"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70687" y="294028"/>
            <a:ext cx="1020626" cy="521970"/>
          </a:xfrm>
          <a:prstGeom prst="rect">
            <a:avLst/>
          </a:prstGeom>
          <a:noFill/>
        </p:spPr>
        <p:txBody>
          <a:bodyPr wrap="square" rtlCol="0">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3</a:t>
            </a:r>
          </a:p>
        </p:txBody>
      </p:sp>
      <p:sp>
        <p:nvSpPr>
          <p:cNvPr id="40" name="矩形 39"/>
          <p:cNvSpPr/>
          <p:nvPr/>
        </p:nvSpPr>
        <p:spPr>
          <a:xfrm>
            <a:off x="1683748" y="364022"/>
            <a:ext cx="1706880" cy="460375"/>
          </a:xfrm>
          <a:prstGeom prst="rect">
            <a:avLst/>
          </a:prstGeom>
        </p:spPr>
        <p:txBody>
          <a:bodyPr wrap="none" anchor="t">
            <a:spAutoFit/>
          </a:bodyPr>
          <a:lstStyle/>
          <a:p>
            <a:pPr algn="ctr"/>
            <a:r>
              <a:rPr lang="zh-CN" altLang="en-US" sz="2400"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可行性评估</a:t>
            </a:r>
          </a:p>
        </p:txBody>
      </p:sp>
      <p:sp>
        <p:nvSpPr>
          <p:cNvPr id="2" name="文本框 1"/>
          <p:cNvSpPr txBox="1"/>
          <p:nvPr/>
        </p:nvSpPr>
        <p:spPr>
          <a:xfrm>
            <a:off x="857250" y="1413510"/>
            <a:ext cx="9341485" cy="4523105"/>
          </a:xfrm>
          <a:prstGeom prst="rect">
            <a:avLst/>
          </a:prstGeom>
          <a:noFill/>
          <a:ln w="9525">
            <a:noFill/>
          </a:ln>
        </p:spPr>
        <p:txBody>
          <a:bodyPr wrap="square">
            <a:spAutoFit/>
          </a:bodyPr>
          <a:lstStyle/>
          <a:p>
            <a:pPr indent="0"/>
            <a:r>
              <a:rPr lang="zh-CN" altLang="en-US" sz="3200" b="1">
                <a:latin typeface="宋体" panose="02010600030101010101" pitchFamily="2" charset="-122"/>
                <a:ea typeface="宋体" panose="02010600030101010101" pitchFamily="2" charset="-122"/>
                <a:cs typeface="宋体" panose="02010600030101010101" pitchFamily="2" charset="-122"/>
              </a:rPr>
              <a:t>经济可行性</a:t>
            </a:r>
          </a:p>
          <a:p>
            <a:pPr indent="0"/>
            <a:r>
              <a:rPr lang="en-US" altLang="zh-CN" sz="3200" b="1">
                <a:latin typeface="宋体" panose="02010600030101010101" pitchFamily="2" charset="-122"/>
                <a:ea typeface="宋体" panose="02010600030101010101" pitchFamily="2" charset="-122"/>
                <a:cs typeface="宋体" panose="02010600030101010101" pitchFamily="2" charset="-122"/>
              </a:rPr>
              <a:t>1 </a:t>
            </a:r>
            <a:r>
              <a:rPr lang="zh-CN" altLang="en-US" sz="3600" b="1">
                <a:latin typeface="宋体" panose="02010600030101010101" pitchFamily="2" charset="-122"/>
                <a:ea typeface="宋体" panose="02010600030101010101" pitchFamily="2" charset="-122"/>
                <a:cs typeface="宋体" panose="02010600030101010101" pitchFamily="2" charset="-122"/>
              </a:rPr>
              <a:t>支出</a:t>
            </a:r>
          </a:p>
          <a:p>
            <a:pPr indent="0"/>
            <a:r>
              <a:rPr lang="en-US" altLang="zh-CN" sz="2000" b="0">
                <a:latin typeface="宋体" panose="02010600030101010101" pitchFamily="2" charset="-122"/>
                <a:ea typeface="宋体" panose="02010600030101010101" pitchFamily="2" charset="-122"/>
                <a:cs typeface="宋体" panose="02010600030101010101" pitchFamily="2" charset="-122"/>
              </a:rPr>
              <a:t>a. </a:t>
            </a:r>
            <a:r>
              <a:rPr lang="zh-CN" altLang="en-US" sz="2000" b="0">
                <a:latin typeface="宋体" panose="02010600030101010101" pitchFamily="2" charset="-122"/>
                <a:ea typeface="宋体" panose="02010600030101010101" pitchFamily="2" charset="-122"/>
                <a:cs typeface="宋体" panose="02010600030101010101" pitchFamily="2" charset="-122"/>
              </a:rPr>
              <a:t>本项目基于现有的计算机、智能手机平台运行，计划使用</a:t>
            </a:r>
            <a:r>
              <a:rPr lang="en-US" altLang="zh-CN" sz="2000" b="0">
                <a:latin typeface="宋体" panose="02010600030101010101" pitchFamily="2" charset="-122"/>
                <a:ea typeface="宋体" panose="02010600030101010101" pitchFamily="2" charset="-122"/>
                <a:cs typeface="宋体" panose="02010600030101010101" pitchFamily="2" charset="-122"/>
              </a:rPr>
              <a:t>b</a:t>
            </a:r>
            <a:r>
              <a:rPr lang="en-US" altLang="zh-CN" sz="2000" b="0">
                <a:latin typeface="Times New Roman" panose="02020603050405020304" pitchFamily="18" charset="0"/>
                <a:cs typeface="Times New Roman" panose="02020603050405020304" pitchFamily="18" charset="0"/>
              </a:rPr>
              <a:t>mob</a:t>
            </a:r>
            <a:r>
              <a:rPr lang="zh-CN" altLang="en-US" sz="2000" b="0">
                <a:latin typeface="宋体" panose="02010600030101010101" pitchFamily="2" charset="-122"/>
                <a:ea typeface="宋体" panose="02010600030101010101" pitchFamily="2" charset="-122"/>
                <a:cs typeface="宋体" panose="02010600030101010101" pitchFamily="2" charset="-122"/>
              </a:rPr>
              <a:t>作为服务器运行平台。</a:t>
            </a:r>
          </a:p>
          <a:p>
            <a:pPr indent="0"/>
            <a:r>
              <a:rPr lang="en-US" altLang="zh-CN" sz="2000" b="0">
                <a:latin typeface="宋体" panose="02010600030101010101" pitchFamily="2" charset="-122"/>
                <a:ea typeface="宋体" panose="02010600030101010101" pitchFamily="2" charset="-122"/>
                <a:cs typeface="宋体" panose="02010600030101010101" pitchFamily="2" charset="-122"/>
              </a:rPr>
              <a:t>b. </a:t>
            </a:r>
            <a:r>
              <a:rPr lang="zh-CN" altLang="en-US" sz="2000" b="0">
                <a:latin typeface="宋体" panose="02010600030101010101" pitchFamily="2" charset="-122"/>
                <a:ea typeface="宋体" panose="02010600030101010101" pitchFamily="2" charset="-122"/>
                <a:cs typeface="宋体" panose="02010600030101010101" pitchFamily="2" charset="-122"/>
              </a:rPr>
              <a:t>人力成本按每人每工时</a:t>
            </a:r>
            <a:r>
              <a:rPr lang="en-US" altLang="zh-CN" sz="2000" b="0">
                <a:latin typeface="宋体" panose="02010600030101010101" pitchFamily="2" charset="-122"/>
                <a:ea typeface="宋体" panose="02010600030101010101" pitchFamily="2" charset="-122"/>
                <a:cs typeface="宋体" panose="02010600030101010101" pitchFamily="2" charset="-122"/>
              </a:rPr>
              <a:t>20</a:t>
            </a:r>
            <a:r>
              <a:rPr lang="zh-CN" altLang="en-US" sz="2000" b="0">
                <a:latin typeface="宋体" panose="02010600030101010101" pitchFamily="2" charset="-122"/>
                <a:ea typeface="宋体" panose="02010600030101010101" pitchFamily="2" charset="-122"/>
                <a:cs typeface="宋体" panose="02010600030101010101" pitchFamily="2" charset="-122"/>
              </a:rPr>
              <a:t>元计算，共计</a:t>
            </a:r>
            <a:r>
              <a:rPr lang="en-US" altLang="zh-CN" sz="2000" b="0">
                <a:latin typeface="Times New Roman" panose="02020603050405020304" pitchFamily="18" charset="0"/>
                <a:cs typeface="Times New Roman" panose="02020603050405020304" pitchFamily="18" charset="0"/>
              </a:rPr>
              <a:t>141000</a:t>
            </a:r>
            <a:r>
              <a:rPr lang="zh-CN" altLang="en-US" sz="2000" b="0">
                <a:latin typeface="宋体" panose="02010600030101010101" pitchFamily="2" charset="-122"/>
                <a:ea typeface="宋体" panose="02010600030101010101" pitchFamily="2" charset="-122"/>
                <a:cs typeface="宋体" panose="02010600030101010101" pitchFamily="2" charset="-122"/>
              </a:rPr>
              <a:t>元（由于本次软件的开发用于教学用途，实际并不存在）。</a:t>
            </a:r>
          </a:p>
          <a:p>
            <a:pPr indent="0"/>
            <a:r>
              <a:rPr lang="en-US" altLang="zh-CN" sz="2000" b="0">
                <a:latin typeface="宋体" panose="02010600030101010101" pitchFamily="2" charset="-122"/>
                <a:ea typeface="宋体" panose="02010600030101010101" pitchFamily="2" charset="-122"/>
                <a:cs typeface="宋体" panose="02010600030101010101" pitchFamily="2" charset="-122"/>
              </a:rPr>
              <a:t>c. </a:t>
            </a:r>
            <a:r>
              <a:rPr lang="zh-CN" altLang="en-US" sz="2000" b="0">
                <a:latin typeface="宋体" panose="02010600030101010101" pitchFamily="2" charset="-122"/>
                <a:ea typeface="宋体" panose="02010600030101010101" pitchFamily="2" charset="-122"/>
                <a:cs typeface="宋体" panose="02010600030101010101" pitchFamily="2" charset="-122"/>
              </a:rPr>
              <a:t>微信小程序开发软件可以免费使用，</a:t>
            </a:r>
            <a:r>
              <a:rPr lang="en-US" altLang="zh-CN" sz="2000" b="0">
                <a:latin typeface="宋体" panose="02010600030101010101" pitchFamily="2" charset="-122"/>
                <a:ea typeface="宋体" panose="02010600030101010101" pitchFamily="2" charset="-122"/>
                <a:cs typeface="宋体" panose="02010600030101010101" pitchFamily="2" charset="-122"/>
              </a:rPr>
              <a:t>b</a:t>
            </a:r>
            <a:r>
              <a:rPr lang="en-US" altLang="zh-CN" sz="2000" b="0">
                <a:latin typeface="Times New Roman" panose="02020603050405020304" pitchFamily="18" charset="0"/>
                <a:cs typeface="Times New Roman" panose="02020603050405020304" pitchFamily="18" charset="0"/>
              </a:rPr>
              <a:t>mob</a:t>
            </a:r>
            <a:r>
              <a:rPr lang="zh-CN" altLang="en-US" sz="2400" b="0">
                <a:latin typeface="宋体" panose="02010600030101010101" pitchFamily="2" charset="-122"/>
                <a:ea typeface="宋体" panose="02010600030101010101" pitchFamily="2" charset="-122"/>
                <a:cs typeface="宋体" panose="02010600030101010101" pitchFamily="2" charset="-122"/>
              </a:rPr>
              <a:t>服务器免费提供。</a:t>
            </a:r>
          </a:p>
          <a:p>
            <a:pPr indent="0"/>
            <a:r>
              <a:rPr lang="en-US" altLang="zh-CN" sz="3200" b="1">
                <a:latin typeface="宋体" panose="02010600030101010101" pitchFamily="2" charset="-122"/>
                <a:ea typeface="宋体" panose="02010600030101010101" pitchFamily="2" charset="-122"/>
                <a:cs typeface="宋体" panose="02010600030101010101" pitchFamily="2" charset="-122"/>
              </a:rPr>
              <a:t>2 </a:t>
            </a:r>
            <a:r>
              <a:rPr lang="zh-CN" altLang="en-US" sz="3600" b="1">
                <a:latin typeface="宋体" panose="02010600030101010101" pitchFamily="2" charset="-122"/>
                <a:ea typeface="宋体" panose="02010600030101010101" pitchFamily="2" charset="-122"/>
                <a:cs typeface="宋体" panose="02010600030101010101" pitchFamily="2" charset="-122"/>
              </a:rPr>
              <a:t>收益</a:t>
            </a:r>
          </a:p>
          <a:p>
            <a:pPr indent="0"/>
            <a:r>
              <a:rPr lang="en-US" altLang="zh-CN" sz="2000" b="0">
                <a:latin typeface="宋体" panose="02010600030101010101" pitchFamily="2" charset="-122"/>
                <a:ea typeface="宋体" panose="02010600030101010101" pitchFamily="2" charset="-122"/>
                <a:cs typeface="宋体" panose="02010600030101010101" pitchFamily="2" charset="-122"/>
              </a:rPr>
              <a:t>a.</a:t>
            </a:r>
            <a:r>
              <a:rPr lang="zh-CN" altLang="en-US" sz="2000" b="0">
                <a:latin typeface="宋体" panose="02010600030101010101" pitchFamily="2" charset="-122"/>
                <a:ea typeface="宋体" panose="02010600030101010101" pitchFamily="2" charset="-122"/>
                <a:cs typeface="宋体" panose="02010600030101010101" pitchFamily="2" charset="-122"/>
              </a:rPr>
              <a:t>项目投入使用后，将有效地提高学校管理学生实习招聘的有关部门、参与企业招聘实习生以及学生寻找实习单位的效率，减少信息管理上的人力投入和出现错误的概率，对于学校、企业以及学生都极为方便。</a:t>
            </a:r>
          </a:p>
          <a:p>
            <a:pPr indent="0"/>
            <a:r>
              <a:rPr lang="en-US" altLang="zh-CN" sz="2000" b="0">
                <a:latin typeface="宋体" panose="02010600030101010101" pitchFamily="2" charset="-122"/>
                <a:ea typeface="宋体" panose="02010600030101010101" pitchFamily="2" charset="-122"/>
                <a:cs typeface="宋体" panose="02010600030101010101" pitchFamily="2" charset="-122"/>
              </a:rPr>
              <a:t>b.</a:t>
            </a:r>
            <a:r>
              <a:rPr lang="zh-CN" altLang="en-US" sz="2000" b="0">
                <a:latin typeface="宋体" panose="02010600030101010101" pitchFamily="2" charset="-122"/>
                <a:ea typeface="宋体" panose="02010600030101010101" pitchFamily="2" charset="-122"/>
                <a:cs typeface="宋体" panose="02010600030101010101" pitchFamily="2" charset="-122"/>
              </a:rPr>
              <a:t>学校需要支付一定的费用来使用该软件。</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2399</Words>
  <Application>Microsoft Office PowerPoint</Application>
  <PresentationFormat>宽屏</PresentationFormat>
  <Paragraphs>429</Paragraphs>
  <Slides>57</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57</vt:i4>
      </vt:variant>
    </vt:vector>
  </HeadingPairs>
  <TitlesOfParts>
    <vt:vector size="65" baseType="lpstr">
      <vt:lpstr>黑体</vt:lpstr>
      <vt:lpstr>宋体</vt:lpstr>
      <vt:lpstr>微软雅黑</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张郦楠</cp:lastModifiedBy>
  <cp:revision>226</cp:revision>
  <dcterms:created xsi:type="dcterms:W3CDTF">2014-12-17T13:36:00Z</dcterms:created>
  <dcterms:modified xsi:type="dcterms:W3CDTF">2018-01-12T12:37:13Z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